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2"></Relationship><Relationship Target="docProps/app.xml" Type="http://schemas.openxmlformats.org/officeDocument/2006/relationships/extended-properties" Id="rId3"></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464" r:id="rId2"/>
    <p:sldId id="472" r:id="rId3"/>
    <p:sldId id="477" r:id="rId4"/>
    <p:sldId id="478" r:id="rId5"/>
    <p:sldId id="479" r:id="rId6"/>
    <p:sldId id="476" r:id="rId7"/>
    <p:sldId id="480" r:id="rId8"/>
    <p:sldId id="473" r:id="rId9"/>
    <p:sldId id="481" r:id="rId10"/>
    <p:sldId id="482" r:id="rId11"/>
    <p:sldId id="483" r:id="rId12"/>
    <p:sldId id="484" r:id="rId13"/>
    <p:sldId id="486" r:id="rId14"/>
    <p:sldId id="487" r:id="rId15"/>
    <p:sldId id="485" r:id="rId16"/>
    <p:sldId id="322" r:id="rId17"/>
    <p:sldId id="277" r:id="rId18"/>
  </p:sldIdLst>
  <p:sldSz cx="12188825"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5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93155" autoAdjust="0"/>
  </p:normalViewPr>
  <p:slideViewPr>
    <p:cSldViewPr>
      <p:cViewPr varScale="1">
        <p:scale>
          <a:sx n="80" d="100"/>
          <a:sy n="80" d="100"/>
        </p:scale>
        <p:origin x="690" y="78"/>
      </p:cViewPr>
      <p:guideLst>
        <p:guide orient="horz" pos="2160"/>
        <p:guide pos="4559"/>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Relationships xmlns="http://schemas.openxmlformats.org/package/2006/relationships"><Relationship Target="slides/slide7.xml" Type="http://schemas.openxmlformats.org/officeDocument/2006/relationships/slide" Id="rId8"></Relationship><Relationship Target="slides/slide12.xml" Type="http://schemas.openxmlformats.org/officeDocument/2006/relationships/slide" Id="rId13"></Relationship><Relationship Target="slides/slide17.xml" Type="http://schemas.openxmlformats.org/officeDocument/2006/relationships/slide" Id="rId18"></Relationship><Relationship Target="slides/slide2.xml" Type="http://schemas.openxmlformats.org/officeDocument/2006/relationships/slide" Id="rId3"></Relationship><Relationship Target="presProps.xml" Type="http://schemas.openxmlformats.org/officeDocument/2006/relationships/presProps" Id="rId21"></Relationship><Relationship Target="slides/slide6.xml" Type="http://schemas.openxmlformats.org/officeDocument/2006/relationships/slide" Id="rId7"></Relationship><Relationship Target="slides/slide11.xml" Type="http://schemas.openxmlformats.org/officeDocument/2006/relationships/slide" Id="rId12"></Relationship><Relationship Target="slides/slide16.xml" Type="http://schemas.openxmlformats.org/officeDocument/2006/relationships/slide" Id="rId17"></Relationship><Relationship Target="slides/slide1.xml" Type="http://schemas.openxmlformats.org/officeDocument/2006/relationships/slide" Id="rId2"></Relationship><Relationship Target="slides/slide15.xml" Type="http://schemas.openxmlformats.org/officeDocument/2006/relationships/slide" Id="rId16"></Relationship><Relationship Target="handoutMasters/handoutMaster1.xml" Type="http://schemas.openxmlformats.org/officeDocument/2006/relationships/handoutMaster" Id="rId20"></Relationship><Relationship Target="slideMasters/slideMaster1.xml" Type="http://schemas.openxmlformats.org/officeDocument/2006/relationships/slideMaster" Id="rId1"></Relationship><Relationship Target="slides/slide5.xml" Type="http://schemas.openxmlformats.org/officeDocument/2006/relationships/slide" Id="rId6"></Relationship><Relationship Target="slides/slide10.xml" Type="http://schemas.openxmlformats.org/officeDocument/2006/relationships/slide" Id="rId11"></Relationship><Relationship Target="tableStyles.xml" Type="http://schemas.openxmlformats.org/officeDocument/2006/relationships/tableStyles" Id="rId24"></Relationship><Relationship Target="slides/slide4.xml" Type="http://schemas.openxmlformats.org/officeDocument/2006/relationships/slide" Id="rId5"></Relationship><Relationship Target="slides/slide14.xml" Type="http://schemas.openxmlformats.org/officeDocument/2006/relationships/slide" Id="rId15"></Relationship><Relationship Target="theme/theme1.xml" Type="http://schemas.openxmlformats.org/officeDocument/2006/relationships/theme" Id="rId23"></Relationship><Relationship Target="slides/slide9.xml" Type="http://schemas.openxmlformats.org/officeDocument/2006/relationships/slide" Id="rId10"></Relationship><Relationship Target="notesMasters/notesMaster1.xml" Type="http://schemas.openxmlformats.org/officeDocument/2006/relationships/notesMaster" Id="rId19"></Relationship><Relationship Target="slides/slide3.xml" Type="http://schemas.openxmlformats.org/officeDocument/2006/relationships/slide" Id="rId4"></Relationship><Relationship Target="slides/slide8.xml" Type="http://schemas.openxmlformats.org/officeDocument/2006/relationships/slide" Id="rId9"></Relationship><Relationship Target="slides/slide13.xml" Type="http://schemas.openxmlformats.org/officeDocument/2006/relationships/slide" Id="rId14"></Relationship><Relationship Target="viewProps.xml" Type="http://schemas.openxmlformats.org/officeDocument/2006/relationships/viewProps" Id="rId22"></Relationship></Relationships>
</file>

<file path=ppt/handoutMasters/_rels/handoutMaster1.xml.rels><?xml version="1.0" encoding="UTF-8" ?><Relationships xmlns="http://schemas.openxmlformats.org/package/2006/relationships"><Relationship Target="../theme/theme3.xml" Type="http://schemas.openxmlformats.org/officeDocument/2006/relationships/theme" Id="rId1"></Relationship></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810FC77-02D8-46F4-9C54-26C57B8ECE58}" type="datetimeFigureOut">
              <a:rPr lang="en-US" smtClean="0"/>
              <a:t>1/18/2021</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D983064-B032-45DD-8460-3090E8025E44}" type="slidenum">
              <a:rPr lang="en-US" smtClean="0"/>
              <a:t>‹#›</a:t>
            </a:fld>
            <a:endParaRPr lang="en-US" dirty="0"/>
          </a:p>
        </p:txBody>
      </p:sp>
    </p:spTree>
    <p:extLst>
      <p:ext uri="{BB962C8B-B14F-4D97-AF65-F5344CB8AC3E}">
        <p14:creationId xmlns:p14="http://schemas.microsoft.com/office/powerpoint/2010/main" val="3481239702"/>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4A10496-95F9-41A9-AC28-8A76E808283B}" type="datetimeFigureOut">
              <a:rPr lang="en-US" smtClean="0"/>
              <a:t>1/18/2021</a:t>
            </a:fld>
            <a:endParaRPr lang="en-US" dirty="0"/>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2EE822B-348F-4EB9-8027-FC6D811E3131}" type="slidenum">
              <a:rPr lang="en-US" smtClean="0"/>
              <a:t>‹#›</a:t>
            </a:fld>
            <a:endParaRPr lang="en-US" dirty="0"/>
          </a:p>
        </p:txBody>
      </p:sp>
    </p:spTree>
    <p:extLst>
      <p:ext uri="{BB962C8B-B14F-4D97-AF65-F5344CB8AC3E}">
        <p14:creationId xmlns:p14="http://schemas.microsoft.com/office/powerpoint/2010/main" val="4147793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Relationships xmlns="http://schemas.openxmlformats.org/package/2006/relationships"><Relationship Target="../media/image3.png" Type="http://schemas.openxmlformats.org/officeDocument/2006/relationships/image" Id="rId3"></Relationship><Relationship Target="../media/image1.jpeg" Type="http://schemas.openxmlformats.org/officeDocument/2006/relationships/image" Id="rId2"></Relationship><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5258EA-4ECA-4904-BF44-895348877773}" type="datetime1">
              <a:rPr lang="en-US" smtClean="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197D27-6C10-4D9B-83B5-1034CC3301D5}" type="slidenum">
              <a:rPr lang="en-US" smtClean="0"/>
              <a:t>‹#›</a:t>
            </a:fld>
            <a:endParaRPr lang="en-US"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t="8408" b="8901"/>
          <a:stretch/>
        </p:blipFill>
        <p:spPr>
          <a:xfrm>
            <a:off x="0" y="-10634"/>
            <a:ext cx="12191999" cy="6879267"/>
          </a:xfrm>
          <a:prstGeom prst="rect">
            <a:avLst/>
          </a:prstGeom>
        </p:spPr>
      </p:pic>
      <p:sp>
        <p:nvSpPr>
          <p:cNvPr id="2" name="Title 1"/>
          <p:cNvSpPr>
            <a:spLocks noGrp="1"/>
          </p:cNvSpPr>
          <p:nvPr>
            <p:ph type="ctrTitle" hasCustomPrompt="1"/>
          </p:nvPr>
        </p:nvSpPr>
        <p:spPr>
          <a:xfrm>
            <a:off x="1751013" y="1219200"/>
            <a:ext cx="8610600" cy="1470025"/>
          </a:xfrm>
        </p:spPr>
        <p:txBody>
          <a:bodyPr>
            <a:normAutofit/>
          </a:bodyPr>
          <a:lstStyle>
            <a:lvl1pPr algn="ctr">
              <a:defRPr sz="4800" b="1">
                <a:solidFill>
                  <a:schemeClr val="bg1"/>
                </a:solidFill>
                <a:latin typeface="Arial" panose="020B0604020202020204" pitchFamily="34" charset="0"/>
                <a:cs typeface="Arial" panose="020B0604020202020204" pitchFamily="34" charset="0"/>
              </a:defRPr>
            </a:lvl1pPr>
          </a:lstStyle>
          <a:p>
            <a:r>
              <a:rPr lang="en-US" dirty="0" smtClean="0"/>
              <a:t>Presentation Title</a:t>
            </a:r>
            <a:endParaRPr lang="en-US" dirty="0"/>
          </a:p>
        </p:txBody>
      </p:sp>
      <p:sp>
        <p:nvSpPr>
          <p:cNvPr id="3" name="Subtitle 2"/>
          <p:cNvSpPr>
            <a:spLocks noGrp="1"/>
          </p:cNvSpPr>
          <p:nvPr>
            <p:ph type="subTitle" idx="1" hasCustomPrompt="1"/>
          </p:nvPr>
        </p:nvSpPr>
        <p:spPr>
          <a:xfrm>
            <a:off x="1828324" y="2971800"/>
            <a:ext cx="8532178" cy="609600"/>
          </a:xfrm>
        </p:spPr>
        <p:txBody>
          <a:bodyP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40533" y="5550195"/>
            <a:ext cx="2470468" cy="991794"/>
          </a:xfrm>
          <a:prstGeom prst="rect">
            <a:avLst/>
          </a:prstGeom>
        </p:spPr>
      </p:pic>
    </p:spTree>
    <p:extLst>
      <p:ext uri="{BB962C8B-B14F-4D97-AF65-F5344CB8AC3E}">
        <p14:creationId xmlns:p14="http://schemas.microsoft.com/office/powerpoint/2010/main" val="73697228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A1112C-FC42-4161-91DB-352831044BF1}" type="datetime1">
              <a:rPr lang="en-US" smtClean="0"/>
              <a:t>1/18/2021</a:t>
            </a:fld>
            <a:endParaRPr lang="en-US" dirty="0"/>
          </a:p>
        </p:txBody>
      </p:sp>
      <p:sp>
        <p:nvSpPr>
          <p:cNvPr id="5" name="Footer Placeholder 4"/>
          <p:cNvSpPr>
            <a:spLocks noGrp="1"/>
          </p:cNvSpPr>
          <p:nvPr>
            <p:ph type="ftr" sz="quarter" idx="11"/>
          </p:nvPr>
        </p:nvSpPr>
        <p:spPr>
          <a:xfrm>
            <a:off x="9294812" y="6356348"/>
            <a:ext cx="2592388" cy="365125"/>
          </a:xfrm>
        </p:spPr>
        <p:txBody>
          <a:bodyPr/>
          <a:lstStyle/>
          <a:p>
            <a:endParaRPr lang="en-US" dirty="0"/>
          </a:p>
        </p:txBody>
      </p:sp>
      <p:sp>
        <p:nvSpPr>
          <p:cNvPr id="6" name="Slide Number Placeholder 5"/>
          <p:cNvSpPr>
            <a:spLocks noGrp="1"/>
          </p:cNvSpPr>
          <p:nvPr>
            <p:ph type="sldNum" sz="quarter" idx="12"/>
          </p:nvPr>
        </p:nvSpPr>
        <p:spPr>
          <a:xfrm>
            <a:off x="5815383" y="6324600"/>
            <a:ext cx="2844059" cy="365125"/>
          </a:xfrm>
        </p:spPr>
        <p:txBody>
          <a:bodyPr/>
          <a:lstStyle/>
          <a:p>
            <a:fld id="{6B197D27-6C10-4D9B-83B5-1034CC3301D5}" type="slidenum">
              <a:rPr lang="en-US" smtClean="0"/>
              <a:t>‹#›</a:t>
            </a:fld>
            <a:endParaRPr lang="en-US" dirty="0"/>
          </a:p>
        </p:txBody>
      </p:sp>
    </p:spTree>
    <p:extLst>
      <p:ext uri="{BB962C8B-B14F-4D97-AF65-F5344CB8AC3E}">
        <p14:creationId xmlns:p14="http://schemas.microsoft.com/office/powerpoint/2010/main" val="15169646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2436811" y="1752600"/>
            <a:ext cx="4419601" cy="43735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7085012" y="1752600"/>
            <a:ext cx="4494372" cy="43735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7CA70233-7282-4F3F-9CA7-C0FD5A8A8DB8}" type="datetime1">
              <a:rPr lang="en-US" smtClean="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197D27-6C10-4D9B-83B5-1034CC3301D5}" type="slidenum">
              <a:rPr lang="en-US" smtClean="0"/>
              <a:t>‹#›</a:t>
            </a:fld>
            <a:endParaRPr lang="en-US" dirty="0"/>
          </a:p>
        </p:txBody>
      </p:sp>
    </p:spTree>
    <p:extLst>
      <p:ext uri="{BB962C8B-B14F-4D97-AF65-F5344CB8AC3E}">
        <p14:creationId xmlns:p14="http://schemas.microsoft.com/office/powerpoint/2010/main" val="30514993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3041C822-C0E3-42D7-9FD2-F9E1D1CAB490}" type="datetime1">
              <a:rPr lang="en-US" smtClean="0"/>
              <a:t>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197D27-6C10-4D9B-83B5-1034CC3301D5}" type="slidenum">
              <a:rPr lang="en-US" smtClean="0"/>
              <a:t>‹#›</a:t>
            </a:fld>
            <a:endParaRPr lang="en-US" dirty="0"/>
          </a:p>
        </p:txBody>
      </p:sp>
    </p:spTree>
    <p:extLst>
      <p:ext uri="{BB962C8B-B14F-4D97-AF65-F5344CB8AC3E}">
        <p14:creationId xmlns:p14="http://schemas.microsoft.com/office/powerpoint/2010/main" val="236273684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094AFD-90F0-4DE5-B378-31AE8B8B92BE}" type="datetime1">
              <a:rPr lang="en-US" smtClean="0"/>
              <a:t>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B197D27-6C10-4D9B-83B5-1034CC3301D5}" type="slidenum">
              <a:rPr lang="en-US" smtClean="0"/>
              <a:t>‹#›</a:t>
            </a:fld>
            <a:endParaRPr lang="en-US" dirty="0"/>
          </a:p>
        </p:txBody>
      </p:sp>
    </p:spTree>
    <p:extLst>
      <p:ext uri="{BB962C8B-B14F-4D97-AF65-F5344CB8AC3E}">
        <p14:creationId xmlns:p14="http://schemas.microsoft.com/office/powerpoint/2010/main" val="115016442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9420317"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2389095" y="612775"/>
            <a:ext cx="942031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D06248-8595-4EB6-9EF1-76EAB0C8D704}" type="datetime1">
              <a:rPr lang="en-US" smtClean="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197D27-6C10-4D9B-83B5-1034CC3301D5}" type="slidenum">
              <a:rPr lang="en-US" smtClean="0"/>
              <a:t>‹#›</a:t>
            </a:fld>
            <a:endParaRPr lang="en-US" dirty="0"/>
          </a:p>
        </p:txBody>
      </p:sp>
    </p:spTree>
    <p:extLst>
      <p:ext uri="{BB962C8B-B14F-4D97-AF65-F5344CB8AC3E}">
        <p14:creationId xmlns:p14="http://schemas.microsoft.com/office/powerpoint/2010/main" val="398493447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9748B2-1B84-4B69-AE06-B5E5EB64A1E3}" type="datetime1">
              <a:rPr lang="en-US" smtClean="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197D27-6C10-4D9B-83B5-1034CC3301D5}" type="slidenum">
              <a:rPr lang="en-US" smtClean="0"/>
              <a:t>‹#›</a:t>
            </a:fld>
            <a:endParaRPr lang="en-US" dirty="0"/>
          </a:p>
        </p:txBody>
      </p:sp>
      <p:sp>
        <p:nvSpPr>
          <p:cNvPr id="7" name="TextBox 6"/>
          <p:cNvSpPr txBox="1"/>
          <p:nvPr userDrawn="1"/>
        </p:nvSpPr>
        <p:spPr>
          <a:xfrm>
            <a:off x="2359024" y="457200"/>
            <a:ext cx="8839200" cy="1938992"/>
          </a:xfrm>
          <a:prstGeom prst="rect">
            <a:avLst/>
          </a:prstGeom>
          <a:noFill/>
        </p:spPr>
        <p:txBody>
          <a:bodyPr wrap="square" rtlCol="0">
            <a:spAutoFit/>
          </a:bodyPr>
          <a:lstStyle/>
          <a:p>
            <a:r>
              <a:rPr lang="en-US" sz="12000" b="1" dirty="0" smtClean="0">
                <a:solidFill>
                  <a:srgbClr val="FF0000"/>
                </a:solidFill>
              </a:rPr>
              <a:t>DO NOT USE</a:t>
            </a:r>
            <a:endParaRPr lang="en-US" sz="12000" b="1" dirty="0">
              <a:solidFill>
                <a:srgbClr val="FF0000"/>
              </a:solidFill>
            </a:endParaRPr>
          </a:p>
        </p:txBody>
      </p:sp>
    </p:spTree>
    <p:extLst>
      <p:ext uri="{BB962C8B-B14F-4D97-AF65-F5344CB8AC3E}">
        <p14:creationId xmlns:p14="http://schemas.microsoft.com/office/powerpoint/2010/main" val="358032143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92035A-F837-4660-A4CF-C695796D158A}" type="datetime1">
              <a:rPr lang="en-US" smtClean="0"/>
              <a:t>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B197D27-6C10-4D9B-83B5-1034CC3301D5}" type="slidenum">
              <a:rPr lang="en-US" smtClean="0"/>
              <a:t>‹#›</a:t>
            </a:fld>
            <a:endParaRPr lang="en-US" dirty="0"/>
          </a:p>
        </p:txBody>
      </p:sp>
      <p:sp>
        <p:nvSpPr>
          <p:cNvPr id="10" name="TextBox 9"/>
          <p:cNvSpPr txBox="1"/>
          <p:nvPr userDrawn="1"/>
        </p:nvSpPr>
        <p:spPr>
          <a:xfrm>
            <a:off x="2359024" y="457200"/>
            <a:ext cx="8839200" cy="1938992"/>
          </a:xfrm>
          <a:prstGeom prst="rect">
            <a:avLst/>
          </a:prstGeom>
          <a:noFill/>
        </p:spPr>
        <p:txBody>
          <a:bodyPr wrap="square" rtlCol="0">
            <a:spAutoFit/>
          </a:bodyPr>
          <a:lstStyle/>
          <a:p>
            <a:r>
              <a:rPr lang="en-US" sz="12000" b="1" dirty="0" smtClean="0">
                <a:solidFill>
                  <a:srgbClr val="FF0000"/>
                </a:solidFill>
              </a:rPr>
              <a:t>DO NOT USE</a:t>
            </a:r>
            <a:endParaRPr lang="en-US" sz="12000" b="1" dirty="0">
              <a:solidFill>
                <a:srgbClr val="FF0000"/>
              </a:solidFill>
            </a:endParaRPr>
          </a:p>
        </p:txBody>
      </p:sp>
    </p:spTree>
    <p:extLst>
      <p:ext uri="{BB962C8B-B14F-4D97-AF65-F5344CB8AC3E}">
        <p14:creationId xmlns:p14="http://schemas.microsoft.com/office/powerpoint/2010/main" val="110760596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16392C-D9EA-48E7-B052-8FB36B19909C}" type="datetime1">
              <a:rPr lang="en-US" smtClean="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197D27-6C10-4D9B-83B5-1034CC3301D5}" type="slidenum">
              <a:rPr lang="en-US" smtClean="0"/>
              <a:t>‹#›</a:t>
            </a:fld>
            <a:endParaRPr lang="en-US" dirty="0"/>
          </a:p>
        </p:txBody>
      </p:sp>
      <p:sp>
        <p:nvSpPr>
          <p:cNvPr id="8" name="TextBox 7"/>
          <p:cNvSpPr txBox="1"/>
          <p:nvPr userDrawn="1"/>
        </p:nvSpPr>
        <p:spPr>
          <a:xfrm>
            <a:off x="2359024" y="457200"/>
            <a:ext cx="8839200" cy="1938992"/>
          </a:xfrm>
          <a:prstGeom prst="rect">
            <a:avLst/>
          </a:prstGeom>
          <a:noFill/>
        </p:spPr>
        <p:txBody>
          <a:bodyPr wrap="square" rtlCol="0">
            <a:spAutoFit/>
          </a:bodyPr>
          <a:lstStyle/>
          <a:p>
            <a:r>
              <a:rPr lang="en-US" sz="12000" b="1" dirty="0" smtClean="0">
                <a:solidFill>
                  <a:srgbClr val="FF0000"/>
                </a:solidFill>
              </a:rPr>
              <a:t>DO NOT USE</a:t>
            </a:r>
            <a:endParaRPr lang="en-US" sz="12000" b="1" dirty="0">
              <a:solidFill>
                <a:srgbClr val="FF0000"/>
              </a:solidFill>
            </a:endParaRPr>
          </a:p>
        </p:txBody>
      </p:sp>
    </p:spTree>
    <p:extLst>
      <p:ext uri="{BB962C8B-B14F-4D97-AF65-F5344CB8AC3E}">
        <p14:creationId xmlns:p14="http://schemas.microsoft.com/office/powerpoint/2010/main" val="3877195606"/>
      </p:ext>
    </p:extLst>
  </p:cSld>
  <p:clrMapOvr>
    <a:masterClrMapping/>
  </p:clrMapOvr>
  <p:timing>
    <p:tnLst>
      <p:par>
        <p:cTn id="1" dur="indefinite" restart="never" nodeType="tmRoot"/>
      </p:par>
    </p:tnLst>
  </p:timing>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media/image2.png" Type="http://schemas.openxmlformats.org/officeDocument/2006/relationships/imag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media/image1.jpeg" Type="http://schemas.openxmlformats.org/officeDocument/2006/relationships/image" Id="rId11"></Relationship><Relationship Target="../slideLayouts/slideLayout5.xml" Type="http://schemas.openxmlformats.org/officeDocument/2006/relationships/slideLayout" Id="rId5"></Relationship><Relationship Target="../theme/theme1.xml" Type="http://schemas.openxmlformats.org/officeDocument/2006/relationships/theme"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36812" y="304800"/>
            <a:ext cx="9464040" cy="132588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423160" y="1749010"/>
            <a:ext cx="9464040" cy="435254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1440D6-F092-4EA1-82A8-04F3FD1F6C31}" type="datetime1">
              <a:rPr lang="en-US" smtClean="0"/>
              <a:t>1/18/2021</a:t>
            </a:fld>
            <a:endParaRPr lang="en-US" dirty="0"/>
          </a:p>
        </p:txBody>
      </p:sp>
      <p:sp>
        <p:nvSpPr>
          <p:cNvPr id="5" name="Footer Placeholder 4"/>
          <p:cNvSpPr>
            <a:spLocks noGrp="1"/>
          </p:cNvSpPr>
          <p:nvPr>
            <p:ph type="ftr" sz="quarter" idx="3"/>
          </p:nvPr>
        </p:nvSpPr>
        <p:spPr>
          <a:xfrm>
            <a:off x="8027405" y="6356348"/>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672383" y="6356348"/>
            <a:ext cx="284405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6B197D27-6C10-4D9B-83B5-1034CC3301D5}" type="slidenum">
              <a:rPr lang="en-US" smtClean="0"/>
              <a:pPr/>
              <a:t>‹#›</a:t>
            </a:fld>
            <a:endParaRPr lang="en-US" dirty="0"/>
          </a:p>
        </p:txBody>
      </p:sp>
      <p:pic>
        <p:nvPicPr>
          <p:cNvPr id="8" name="Picture 7"/>
          <p:cNvPicPr>
            <a:picLocks noChangeAspect="1"/>
          </p:cNvPicPr>
          <p:nvPr userDrawn="1"/>
        </p:nvPicPr>
        <p:blipFill rotWithShape="1">
          <a:blip r:embed="rId11" cstate="print">
            <a:extLst>
              <a:ext uri="{28A0092B-C50C-407E-A947-70E740481C1C}">
                <a14:useLocalDpi xmlns:a14="http://schemas.microsoft.com/office/drawing/2010/main" val="0"/>
              </a:ext>
            </a:extLst>
          </a:blip>
          <a:srcRect t="8408" r="81686" b="8901"/>
          <a:stretch/>
        </p:blipFill>
        <p:spPr>
          <a:xfrm>
            <a:off x="-13424" y="0"/>
            <a:ext cx="2232837" cy="6879267"/>
          </a:xfrm>
          <a:prstGeom prst="rect">
            <a:avLst/>
          </a:prstGeom>
        </p:spPr>
      </p:pic>
      <p:sp>
        <p:nvSpPr>
          <p:cNvPr id="9" name="TextBox 8"/>
          <p:cNvSpPr txBox="1"/>
          <p:nvPr userDrawn="1"/>
        </p:nvSpPr>
        <p:spPr>
          <a:xfrm>
            <a:off x="171449" y="6101554"/>
            <a:ext cx="1863090" cy="246221"/>
          </a:xfrm>
          <a:prstGeom prst="rect">
            <a:avLst/>
          </a:prstGeom>
          <a:noFill/>
        </p:spPr>
        <p:txBody>
          <a:bodyPr wrap="square" rtlCol="0">
            <a:spAutoFit/>
          </a:bodyPr>
          <a:lstStyle/>
          <a:p>
            <a:r>
              <a:rPr lang="en-US" sz="1000" dirty="0" smtClean="0">
                <a:solidFill>
                  <a:schemeClr val="bg1">
                    <a:lumMod val="95000"/>
                  </a:schemeClr>
                </a:solidFill>
              </a:rPr>
              <a:t>© Harris Beach PLLC</a:t>
            </a:r>
            <a:r>
              <a:rPr lang="en-US" sz="1000" baseline="0" dirty="0" smtClean="0">
                <a:solidFill>
                  <a:schemeClr val="bg1">
                    <a:lumMod val="95000"/>
                  </a:schemeClr>
                </a:solidFill>
              </a:rPr>
              <a:t> 2020</a:t>
            </a:r>
            <a:endParaRPr lang="en-US" sz="1000" dirty="0">
              <a:solidFill>
                <a:schemeClr val="bg1">
                  <a:lumMod val="95000"/>
                </a:schemeClr>
              </a:solidFill>
            </a:endParaRPr>
          </a:p>
        </p:txBody>
      </p:sp>
      <p:pic>
        <p:nvPicPr>
          <p:cNvPr id="10" name="Picture 9"/>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9978390" y="5772980"/>
            <a:ext cx="1908810" cy="765931"/>
          </a:xfrm>
          <a:prstGeom prst="rect">
            <a:avLst/>
          </a:prstGeom>
        </p:spPr>
      </p:pic>
    </p:spTree>
    <p:extLst>
      <p:ext uri="{BB962C8B-B14F-4D97-AF65-F5344CB8AC3E}">
        <p14:creationId xmlns:p14="http://schemas.microsoft.com/office/powerpoint/2010/main" val="2115587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7" r:id="rId6"/>
    <p:sldLayoutId id="2147483651" r:id="rId7"/>
    <p:sldLayoutId id="2147483653" r:id="rId8"/>
    <p:sldLayoutId id="2147483656" r:id="rId9"/>
  </p:sldLayoutIdLst>
  <p:timing>
    <p:tnLst>
      <p:par>
        <p:cTn id="1" dur="indefinite" restart="never" nodeType="tmRoot"/>
      </p:par>
    </p:tnLst>
  </p:timing>
  <p:hf hdr="0" ftr="0" dt="0"/>
  <p:txStyles>
    <p:title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6">
            <a:lumMod val="75000"/>
          </a:schemeClr>
        </a:buClr>
        <a:buFont typeface="Wingdings" panose="05000000000000000000" pitchFamily="2" charset="2"/>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6">
            <a:lumMod val="75000"/>
          </a:schemeClr>
        </a:buClr>
        <a:buFont typeface="Wingdings" panose="05000000000000000000" pitchFamily="2" charset="2"/>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6">
            <a:lumMod val="75000"/>
          </a:schemeClr>
        </a:buClr>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6">
            <a:lumMod val="75000"/>
          </a:schemeClr>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6">
            <a:lumMod val="75000"/>
          </a:schemeClr>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0.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1.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2.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3.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4.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5.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6.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7.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3.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4.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5.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6.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7.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8.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9.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6812" y="292769"/>
            <a:ext cx="9464040" cy="1325880"/>
          </a:xfrm>
        </p:spPr>
        <p:txBody>
          <a:bodyPr/>
          <a:lstStyle/>
          <a:p>
            <a:r>
              <a:rPr lang="en-US" dirty="0" smtClean="0"/>
              <a:t>Agenda</a:t>
            </a:r>
            <a:endParaRPr lang="en-US" dirty="0"/>
          </a:p>
        </p:txBody>
      </p:sp>
      <p:sp>
        <p:nvSpPr>
          <p:cNvPr id="3" name="Content Placeholder 2"/>
          <p:cNvSpPr>
            <a:spLocks noGrp="1"/>
          </p:cNvSpPr>
          <p:nvPr>
            <p:ph idx="1"/>
          </p:nvPr>
        </p:nvSpPr>
        <p:spPr>
          <a:xfrm>
            <a:off x="2423160" y="1295400"/>
            <a:ext cx="9464040" cy="4806154"/>
          </a:xfrm>
        </p:spPr>
        <p:txBody>
          <a:bodyPr>
            <a:normAutofit/>
          </a:bodyPr>
          <a:lstStyle/>
          <a:p>
            <a:r>
              <a:rPr lang="en-US" sz="2400" dirty="0" smtClean="0"/>
              <a:t>Economic Aid Act (“EAA”) impact on First and Second Draw PPP Loans and </a:t>
            </a:r>
            <a:r>
              <a:rPr lang="en-US" sz="2400" dirty="0"/>
              <a:t>f</a:t>
            </a:r>
            <a:r>
              <a:rPr lang="en-US" sz="2400" dirty="0" smtClean="0"/>
              <a:t>orgiveness – changes to underlying rules that apply to First and Second Draw PPP Loans</a:t>
            </a:r>
          </a:p>
          <a:p>
            <a:r>
              <a:rPr lang="en-US" sz="2400" dirty="0" smtClean="0"/>
              <a:t>Eligibility and Loan Size for </a:t>
            </a:r>
            <a:r>
              <a:rPr lang="en-US" sz="2400" dirty="0" smtClean="0"/>
              <a:t>Second Draw PPP Loans</a:t>
            </a:r>
          </a:p>
          <a:p>
            <a:r>
              <a:rPr lang="en-US" sz="2400" dirty="0" smtClean="0"/>
              <a:t>Application Process for Second Draw PPP Loans</a:t>
            </a:r>
            <a:endParaRPr lang="en-US" sz="2400" dirty="0"/>
          </a:p>
        </p:txBody>
      </p:sp>
      <p:sp>
        <p:nvSpPr>
          <p:cNvPr id="4" name="Slide Number Placeholder 3"/>
          <p:cNvSpPr>
            <a:spLocks noGrp="1"/>
          </p:cNvSpPr>
          <p:nvPr>
            <p:ph type="sldNum" sz="quarter" idx="12"/>
          </p:nvPr>
        </p:nvSpPr>
        <p:spPr/>
        <p:txBody>
          <a:bodyPr/>
          <a:lstStyle/>
          <a:p>
            <a:fld id="{6B197D27-6C10-4D9B-83B5-1034CC3301D5}" type="slidenum">
              <a:rPr lang="en-US" smtClean="0"/>
              <a:t>1</a:t>
            </a:fld>
            <a:endParaRPr lang="en-US" dirty="0"/>
          </a:p>
        </p:txBody>
      </p:sp>
    </p:spTree>
    <p:extLst>
      <p:ext uri="{BB962C8B-B14F-4D97-AF65-F5344CB8AC3E}">
        <p14:creationId xmlns:p14="http://schemas.microsoft.com/office/powerpoint/2010/main" val="3853802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Draw PPP Loans – Revenue Reduction Requirement</a:t>
            </a:r>
            <a:endParaRPr lang="en-US" dirty="0"/>
          </a:p>
        </p:txBody>
      </p:sp>
      <p:sp>
        <p:nvSpPr>
          <p:cNvPr id="3" name="Content Placeholder 2"/>
          <p:cNvSpPr>
            <a:spLocks noGrp="1"/>
          </p:cNvSpPr>
          <p:nvPr>
            <p:ph idx="1"/>
          </p:nvPr>
        </p:nvSpPr>
        <p:spPr>
          <a:xfrm>
            <a:off x="2423160" y="1630680"/>
            <a:ext cx="9464040" cy="4470874"/>
          </a:xfrm>
        </p:spPr>
        <p:txBody>
          <a:bodyPr>
            <a:normAutofit/>
          </a:bodyPr>
          <a:lstStyle/>
          <a:p>
            <a:r>
              <a:rPr lang="en-US" sz="2400" dirty="0" smtClean="0"/>
              <a:t>In order to </a:t>
            </a:r>
            <a:r>
              <a:rPr lang="en-US" sz="2400" dirty="0"/>
              <a:t>be eligible for a Second Draw PPP Loan, the borrower must have experienced a revenue reduction of 25% or greater in 2020 relative to </a:t>
            </a:r>
            <a:r>
              <a:rPr lang="en-US" sz="2400" dirty="0" smtClean="0"/>
              <a:t>2019.</a:t>
            </a:r>
          </a:p>
          <a:p>
            <a:r>
              <a:rPr lang="en-US" sz="2400" dirty="0" smtClean="0"/>
              <a:t>Calculation</a:t>
            </a:r>
            <a:r>
              <a:rPr lang="en-US" sz="2400" dirty="0"/>
              <a:t>: To determine the reduction, the borrower must </a:t>
            </a:r>
            <a:r>
              <a:rPr lang="en-US" sz="2400" dirty="0" smtClean="0"/>
              <a:t>compare its quarterly </a:t>
            </a:r>
            <a:r>
              <a:rPr lang="en-US" sz="2400" dirty="0"/>
              <a:t>“gross receipts” for one quarter in 2020 with </a:t>
            </a:r>
            <a:r>
              <a:rPr lang="en-US" sz="2400" dirty="0" smtClean="0"/>
              <a:t>its </a:t>
            </a:r>
            <a:r>
              <a:rPr lang="en-US" sz="2400" dirty="0"/>
              <a:t>“gross receipts” for the corresponding quarter of 2019. </a:t>
            </a:r>
            <a:r>
              <a:rPr lang="en-US" sz="2400" dirty="0" smtClean="0"/>
              <a:t> Alternatively</a:t>
            </a:r>
            <a:r>
              <a:rPr lang="en-US" sz="2400" dirty="0"/>
              <a:t>, the borrower may compare annual gross receipts in 2020 with annual gross receipts in </a:t>
            </a:r>
            <a:r>
              <a:rPr lang="en-US" sz="2400" dirty="0" smtClean="0"/>
              <a:t>2019.  </a:t>
            </a:r>
          </a:p>
          <a:p>
            <a:r>
              <a:rPr lang="en-US" sz="2400" dirty="0" smtClean="0"/>
              <a:t>If an entity was not in business in 2019, it may show a reduction in gross receipts between the first quarter of 2020 and the remaining quarters of 2020.  </a:t>
            </a:r>
            <a:endParaRPr lang="en-US" sz="2000" dirty="0"/>
          </a:p>
        </p:txBody>
      </p:sp>
      <p:sp>
        <p:nvSpPr>
          <p:cNvPr id="4" name="Slide Number Placeholder 3"/>
          <p:cNvSpPr>
            <a:spLocks noGrp="1"/>
          </p:cNvSpPr>
          <p:nvPr>
            <p:ph type="sldNum" sz="quarter" idx="12"/>
          </p:nvPr>
        </p:nvSpPr>
        <p:spPr/>
        <p:txBody>
          <a:bodyPr/>
          <a:lstStyle/>
          <a:p>
            <a:fld id="{6B197D27-6C10-4D9B-83B5-1034CC3301D5}" type="slidenum">
              <a:rPr lang="en-US" smtClean="0"/>
              <a:t>10</a:t>
            </a:fld>
            <a:endParaRPr lang="en-US" dirty="0"/>
          </a:p>
        </p:txBody>
      </p:sp>
    </p:spTree>
    <p:extLst>
      <p:ext uri="{BB962C8B-B14F-4D97-AF65-F5344CB8AC3E}">
        <p14:creationId xmlns:p14="http://schemas.microsoft.com/office/powerpoint/2010/main" val="857440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Draw PPP Loans – Revenue Reduction Requirement</a:t>
            </a:r>
            <a:endParaRPr lang="en-US" dirty="0"/>
          </a:p>
        </p:txBody>
      </p:sp>
      <p:sp>
        <p:nvSpPr>
          <p:cNvPr id="3" name="Content Placeholder 2"/>
          <p:cNvSpPr>
            <a:spLocks noGrp="1"/>
          </p:cNvSpPr>
          <p:nvPr>
            <p:ph idx="1"/>
          </p:nvPr>
        </p:nvSpPr>
        <p:spPr>
          <a:xfrm>
            <a:off x="2423160" y="1630680"/>
            <a:ext cx="9464040" cy="4470874"/>
          </a:xfrm>
        </p:spPr>
        <p:txBody>
          <a:bodyPr>
            <a:normAutofit/>
          </a:bodyPr>
          <a:lstStyle/>
          <a:p>
            <a:r>
              <a:rPr lang="en-US" sz="2400" dirty="0" smtClean="0"/>
              <a:t>“Gross </a:t>
            </a:r>
            <a:r>
              <a:rPr lang="en-US" sz="2400" dirty="0"/>
              <a:t>Receipts” </a:t>
            </a:r>
            <a:r>
              <a:rPr lang="en-US" sz="2400" dirty="0" smtClean="0"/>
              <a:t>includes </a:t>
            </a:r>
            <a:r>
              <a:rPr lang="en-US" sz="2400" dirty="0"/>
              <a:t>all revenue in whatever form received or accrued (in accordance with the </a:t>
            </a:r>
            <a:r>
              <a:rPr lang="en-US" sz="2400" dirty="0" smtClean="0"/>
              <a:t>borrower’s </a:t>
            </a:r>
            <a:r>
              <a:rPr lang="en-US" sz="2400" dirty="0"/>
              <a:t>accounting method) from whatever source, including from the sales of products or services, interest, dividends, rents, royalties, fees, or commissions, reduced by returns and allowances. </a:t>
            </a:r>
            <a:r>
              <a:rPr lang="en-US" sz="2400" dirty="0" smtClean="0"/>
              <a:t> Generally</a:t>
            </a:r>
            <a:r>
              <a:rPr lang="en-US" sz="2400" dirty="0"/>
              <a:t>, receipts are considered </a:t>
            </a:r>
            <a:r>
              <a:rPr lang="en-US" sz="2400" dirty="0" smtClean="0"/>
              <a:t>“total income” </a:t>
            </a:r>
            <a:r>
              <a:rPr lang="en-US" sz="2400" dirty="0"/>
              <a:t>(or in the case of a sole </a:t>
            </a:r>
            <a:r>
              <a:rPr lang="en-US" sz="2400" dirty="0" smtClean="0"/>
              <a:t>proprietorship</a:t>
            </a:r>
            <a:r>
              <a:rPr lang="en-US" sz="2400" dirty="0"/>
              <a:t> </a:t>
            </a:r>
            <a:r>
              <a:rPr lang="en-US" sz="2400" dirty="0" smtClean="0"/>
              <a:t>or independent contractor, “gross income”) </a:t>
            </a:r>
            <a:r>
              <a:rPr lang="en-US" sz="2400" dirty="0"/>
              <a:t>plus </a:t>
            </a:r>
            <a:r>
              <a:rPr lang="en-US" sz="2400" dirty="0" smtClean="0"/>
              <a:t>“cost </a:t>
            </a:r>
            <a:r>
              <a:rPr lang="en-US" sz="2400" dirty="0"/>
              <a:t>of goods sold</a:t>
            </a:r>
            <a:r>
              <a:rPr lang="en-US" sz="2400" dirty="0" smtClean="0"/>
              <a:t>,” </a:t>
            </a:r>
            <a:r>
              <a:rPr lang="en-US" sz="2400" dirty="0"/>
              <a:t>and excludes net capital gains or losses as these terms are defined and reported on IRS tax return forms</a:t>
            </a:r>
            <a:r>
              <a:rPr lang="en-US" sz="2400" dirty="0" smtClean="0"/>
              <a:t>.</a:t>
            </a:r>
          </a:p>
          <a:p>
            <a:r>
              <a:rPr lang="en-US" sz="2400" dirty="0" smtClean="0"/>
              <a:t>“Gross Receipts” does not include the amount of forgiveness received for First Draw PPP Loan</a:t>
            </a:r>
          </a:p>
          <a:p>
            <a:endParaRPr lang="en-US" sz="2000" dirty="0"/>
          </a:p>
        </p:txBody>
      </p:sp>
      <p:sp>
        <p:nvSpPr>
          <p:cNvPr id="4" name="Slide Number Placeholder 3"/>
          <p:cNvSpPr>
            <a:spLocks noGrp="1"/>
          </p:cNvSpPr>
          <p:nvPr>
            <p:ph type="sldNum" sz="quarter" idx="12"/>
          </p:nvPr>
        </p:nvSpPr>
        <p:spPr/>
        <p:txBody>
          <a:bodyPr/>
          <a:lstStyle/>
          <a:p>
            <a:fld id="{6B197D27-6C10-4D9B-83B5-1034CC3301D5}" type="slidenum">
              <a:rPr lang="en-US" smtClean="0"/>
              <a:t>11</a:t>
            </a:fld>
            <a:endParaRPr lang="en-US" dirty="0"/>
          </a:p>
        </p:txBody>
      </p:sp>
    </p:spTree>
    <p:extLst>
      <p:ext uri="{BB962C8B-B14F-4D97-AF65-F5344CB8AC3E}">
        <p14:creationId xmlns:p14="http://schemas.microsoft.com/office/powerpoint/2010/main" val="4209390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Draw PPP Loans – Revenue Reduction Requirement</a:t>
            </a:r>
            <a:endParaRPr lang="en-US" dirty="0"/>
          </a:p>
        </p:txBody>
      </p:sp>
      <p:sp>
        <p:nvSpPr>
          <p:cNvPr id="3" name="Content Placeholder 2"/>
          <p:cNvSpPr>
            <a:spLocks noGrp="1"/>
          </p:cNvSpPr>
          <p:nvPr>
            <p:ph idx="1"/>
          </p:nvPr>
        </p:nvSpPr>
        <p:spPr>
          <a:xfrm>
            <a:off x="2423160" y="1630680"/>
            <a:ext cx="9464040" cy="4470874"/>
          </a:xfrm>
        </p:spPr>
        <p:txBody>
          <a:bodyPr>
            <a:normAutofit/>
          </a:bodyPr>
          <a:lstStyle/>
          <a:p>
            <a:r>
              <a:rPr lang="en-US" sz="2400" dirty="0" smtClean="0"/>
              <a:t>Gross </a:t>
            </a:r>
            <a:r>
              <a:rPr lang="en-US" sz="2400" dirty="0"/>
              <a:t>receipts of a borrower with affiliates is calculated by adding the gross receipts of the </a:t>
            </a:r>
            <a:r>
              <a:rPr lang="en-US" sz="2400" dirty="0" smtClean="0"/>
              <a:t>borrower with </a:t>
            </a:r>
            <a:r>
              <a:rPr lang="en-US" sz="2400" dirty="0"/>
              <a:t>the gross receipts of each affiliate. </a:t>
            </a:r>
            <a:r>
              <a:rPr lang="en-US" sz="2400" dirty="0" smtClean="0"/>
              <a:t>This means that one affiliate may not be eligible for a Second Draw PPP Loan even if it experienced a reduction in gross receipts of more than 25% if its affiliates enjoyed good years.  </a:t>
            </a:r>
          </a:p>
          <a:p>
            <a:r>
              <a:rPr lang="en-US" sz="2400" dirty="0" smtClean="0"/>
              <a:t>Special rules apply for entities that acquired or lost affiliates (either through a purchase or sale) in 2020.  </a:t>
            </a:r>
            <a:endParaRPr lang="en-US" sz="2000" dirty="0"/>
          </a:p>
        </p:txBody>
      </p:sp>
      <p:sp>
        <p:nvSpPr>
          <p:cNvPr id="4" name="Slide Number Placeholder 3"/>
          <p:cNvSpPr>
            <a:spLocks noGrp="1"/>
          </p:cNvSpPr>
          <p:nvPr>
            <p:ph type="sldNum" sz="quarter" idx="12"/>
          </p:nvPr>
        </p:nvSpPr>
        <p:spPr/>
        <p:txBody>
          <a:bodyPr/>
          <a:lstStyle/>
          <a:p>
            <a:fld id="{6B197D27-6C10-4D9B-83B5-1034CC3301D5}" type="slidenum">
              <a:rPr lang="en-US" smtClean="0"/>
              <a:t>12</a:t>
            </a:fld>
            <a:endParaRPr lang="en-US" dirty="0"/>
          </a:p>
        </p:txBody>
      </p:sp>
    </p:spTree>
    <p:extLst>
      <p:ext uri="{BB962C8B-B14F-4D97-AF65-F5344CB8AC3E}">
        <p14:creationId xmlns:p14="http://schemas.microsoft.com/office/powerpoint/2010/main" val="3368867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Draw – Calculating Loan Amount</a:t>
            </a:r>
            <a:endParaRPr lang="en-US" dirty="0"/>
          </a:p>
        </p:txBody>
      </p:sp>
      <p:sp>
        <p:nvSpPr>
          <p:cNvPr id="3" name="Content Placeholder 2"/>
          <p:cNvSpPr>
            <a:spLocks noGrp="1"/>
          </p:cNvSpPr>
          <p:nvPr>
            <p:ph idx="1"/>
          </p:nvPr>
        </p:nvSpPr>
        <p:spPr>
          <a:xfrm>
            <a:off x="2423160" y="1447800"/>
            <a:ext cx="9464040" cy="4653754"/>
          </a:xfrm>
        </p:spPr>
        <p:txBody>
          <a:bodyPr>
            <a:normAutofit/>
          </a:bodyPr>
          <a:lstStyle/>
          <a:p>
            <a:r>
              <a:rPr lang="en-US" sz="2400" dirty="0" smtClean="0"/>
              <a:t>Generally, the maximum </a:t>
            </a:r>
            <a:r>
              <a:rPr lang="en-US" sz="2400" dirty="0"/>
              <a:t>loan amount is 2.5 times the average total monthly </a:t>
            </a:r>
            <a:r>
              <a:rPr lang="en-US" sz="2400" dirty="0" smtClean="0"/>
              <a:t>payroll </a:t>
            </a:r>
            <a:r>
              <a:rPr lang="en-US" sz="2400" dirty="0"/>
              <a:t>costs </a:t>
            </a:r>
            <a:r>
              <a:rPr lang="en-US" sz="2400" dirty="0" smtClean="0"/>
              <a:t>incurred by </a:t>
            </a:r>
            <a:r>
              <a:rPr lang="en-US" sz="2400" dirty="0"/>
              <a:t>the borrower during 2019 or 2020 (at the election of the borrower); or $2 </a:t>
            </a:r>
            <a:r>
              <a:rPr lang="en-US" sz="2400" dirty="0" smtClean="0"/>
              <a:t>million. </a:t>
            </a:r>
          </a:p>
          <a:p>
            <a:r>
              <a:rPr lang="en-US" sz="2400" dirty="0" smtClean="0"/>
              <a:t>For </a:t>
            </a:r>
            <a:r>
              <a:rPr lang="en-US" sz="2400" dirty="0"/>
              <a:t>borrowers </a:t>
            </a:r>
            <a:r>
              <a:rPr lang="en-US" sz="2400" dirty="0" smtClean="0"/>
              <a:t>in the accommodation and food service sector with an NAICS </a:t>
            </a:r>
            <a:r>
              <a:rPr lang="en-US" sz="2400" dirty="0"/>
              <a:t>code beginning with </a:t>
            </a:r>
            <a:r>
              <a:rPr lang="en-US" sz="2400" dirty="0" smtClean="0"/>
              <a:t>72, </a:t>
            </a:r>
            <a:r>
              <a:rPr lang="en-US" sz="2400" dirty="0"/>
              <a:t>the maximum loan amount is 3.5 times the average total monthly </a:t>
            </a:r>
            <a:r>
              <a:rPr lang="en-US" sz="2400" dirty="0" smtClean="0"/>
              <a:t>payroll </a:t>
            </a:r>
            <a:r>
              <a:rPr lang="en-US" sz="2400" dirty="0"/>
              <a:t>costs </a:t>
            </a:r>
            <a:r>
              <a:rPr lang="en-US" sz="2400" dirty="0" smtClean="0"/>
              <a:t>incurred </a:t>
            </a:r>
            <a:r>
              <a:rPr lang="en-US" sz="2400" dirty="0"/>
              <a:t>by the borrower during either 2019 or 2020 (at the borrower’s election); or $2 million. </a:t>
            </a:r>
            <a:endParaRPr lang="en-US" sz="2400" dirty="0" smtClean="0"/>
          </a:p>
          <a:p>
            <a:r>
              <a:rPr lang="en-US" sz="2400" dirty="0" smtClean="0"/>
              <a:t>For seasonal employers, the </a:t>
            </a:r>
            <a:r>
              <a:rPr lang="en-US" sz="2400" dirty="0"/>
              <a:t>maximum loan amount is 2.5 times (or 3.5 times for </a:t>
            </a:r>
            <a:r>
              <a:rPr lang="en-US" sz="2400" dirty="0" smtClean="0"/>
              <a:t>NAICS </a:t>
            </a:r>
            <a:r>
              <a:rPr lang="en-US" sz="2400" dirty="0"/>
              <a:t>code </a:t>
            </a:r>
            <a:r>
              <a:rPr lang="en-US" sz="2400" dirty="0" smtClean="0"/>
              <a:t>72) </a:t>
            </a:r>
            <a:r>
              <a:rPr lang="en-US" sz="2400" dirty="0"/>
              <a:t>the average total monthly </a:t>
            </a:r>
            <a:r>
              <a:rPr lang="en-US" sz="2400" dirty="0" smtClean="0"/>
              <a:t>payroll </a:t>
            </a:r>
            <a:r>
              <a:rPr lang="en-US" sz="2400" dirty="0"/>
              <a:t>costs incurred </a:t>
            </a:r>
            <a:r>
              <a:rPr lang="en-US" sz="2400" dirty="0" smtClean="0"/>
              <a:t>by </a:t>
            </a:r>
            <a:r>
              <a:rPr lang="en-US" sz="2400" dirty="0"/>
              <a:t>the borrower for any 12-week period between February 15, 2019 and February 15, 2020 (at the election of the borrower); or $2 million.</a:t>
            </a:r>
            <a:endParaRPr lang="en-US" sz="2400" dirty="0"/>
          </a:p>
        </p:txBody>
      </p:sp>
      <p:sp>
        <p:nvSpPr>
          <p:cNvPr id="4" name="Slide Number Placeholder 3"/>
          <p:cNvSpPr>
            <a:spLocks noGrp="1"/>
          </p:cNvSpPr>
          <p:nvPr>
            <p:ph type="sldNum" sz="quarter" idx="12"/>
          </p:nvPr>
        </p:nvSpPr>
        <p:spPr/>
        <p:txBody>
          <a:bodyPr/>
          <a:lstStyle/>
          <a:p>
            <a:fld id="{6B197D27-6C10-4D9B-83B5-1034CC3301D5}" type="slidenum">
              <a:rPr lang="en-US" smtClean="0"/>
              <a:t>13</a:t>
            </a:fld>
            <a:endParaRPr lang="en-US" dirty="0"/>
          </a:p>
        </p:txBody>
      </p:sp>
    </p:spTree>
    <p:extLst>
      <p:ext uri="{BB962C8B-B14F-4D97-AF65-F5344CB8AC3E}">
        <p14:creationId xmlns:p14="http://schemas.microsoft.com/office/powerpoint/2010/main" val="2304182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6812" y="304800"/>
            <a:ext cx="9464040" cy="1325880"/>
          </a:xfrm>
        </p:spPr>
        <p:txBody>
          <a:bodyPr/>
          <a:lstStyle/>
          <a:p>
            <a:r>
              <a:rPr lang="en-US" dirty="0" smtClean="0"/>
              <a:t>Second Draw – Remember Forgiveness Rules</a:t>
            </a:r>
            <a:endParaRPr lang="en-US" dirty="0"/>
          </a:p>
        </p:txBody>
      </p:sp>
      <p:sp>
        <p:nvSpPr>
          <p:cNvPr id="3" name="Content Placeholder 2"/>
          <p:cNvSpPr>
            <a:spLocks noGrp="1"/>
          </p:cNvSpPr>
          <p:nvPr>
            <p:ph idx="1"/>
          </p:nvPr>
        </p:nvSpPr>
        <p:spPr>
          <a:xfrm>
            <a:off x="2423160" y="1630680"/>
            <a:ext cx="9464040" cy="4470874"/>
          </a:xfrm>
        </p:spPr>
        <p:txBody>
          <a:bodyPr>
            <a:normAutofit/>
          </a:bodyPr>
          <a:lstStyle/>
          <a:p>
            <a:r>
              <a:rPr lang="en-US" sz="2400" dirty="0" smtClean="0"/>
              <a:t>With the exception of the new elements discussed earlier, all of the “old” forgiveness rules apply to Second Draw PPP Loans pending guidance to the contrary.  </a:t>
            </a:r>
          </a:p>
          <a:p>
            <a:r>
              <a:rPr lang="en-US" sz="2400" dirty="0" smtClean="0"/>
              <a:t>Forgiveness will be reduced if borrowers reduce employee wages, reduce their number of full-time equivalent employees, or fail to spend at least 60% of the loan on payroll costs.  </a:t>
            </a:r>
          </a:p>
          <a:p>
            <a:r>
              <a:rPr lang="en-US" sz="2400" dirty="0" smtClean="0"/>
              <a:t>It is highly likely that similar “safe harbors” to any reduction in forgiveness amount will apply to Second Draw PPP Loans, but we do not know the details to date.   </a:t>
            </a:r>
          </a:p>
        </p:txBody>
      </p:sp>
      <p:sp>
        <p:nvSpPr>
          <p:cNvPr id="4" name="Slide Number Placeholder 3"/>
          <p:cNvSpPr>
            <a:spLocks noGrp="1"/>
          </p:cNvSpPr>
          <p:nvPr>
            <p:ph type="sldNum" sz="quarter" idx="12"/>
          </p:nvPr>
        </p:nvSpPr>
        <p:spPr/>
        <p:txBody>
          <a:bodyPr/>
          <a:lstStyle/>
          <a:p>
            <a:fld id="{6B197D27-6C10-4D9B-83B5-1034CC3301D5}" type="slidenum">
              <a:rPr lang="en-US" smtClean="0"/>
              <a:t>14</a:t>
            </a:fld>
            <a:endParaRPr lang="en-US" dirty="0"/>
          </a:p>
        </p:txBody>
      </p:sp>
    </p:spTree>
    <p:extLst>
      <p:ext uri="{BB962C8B-B14F-4D97-AF65-F5344CB8AC3E}">
        <p14:creationId xmlns:p14="http://schemas.microsoft.com/office/powerpoint/2010/main" val="107561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Draw PPP Loans - Process</a:t>
            </a:r>
            <a:endParaRPr lang="en-US" dirty="0"/>
          </a:p>
        </p:txBody>
      </p:sp>
      <p:sp>
        <p:nvSpPr>
          <p:cNvPr id="3" name="Content Placeholder 2"/>
          <p:cNvSpPr>
            <a:spLocks noGrp="1"/>
          </p:cNvSpPr>
          <p:nvPr>
            <p:ph idx="1"/>
          </p:nvPr>
        </p:nvSpPr>
        <p:spPr>
          <a:xfrm>
            <a:off x="2423160" y="1371600"/>
            <a:ext cx="9464040" cy="4729954"/>
          </a:xfrm>
        </p:spPr>
        <p:txBody>
          <a:bodyPr>
            <a:normAutofit/>
          </a:bodyPr>
          <a:lstStyle/>
          <a:p>
            <a:r>
              <a:rPr lang="en-US" sz="2400" dirty="0" smtClean="0"/>
              <a:t>The application has been published: </a:t>
            </a:r>
          </a:p>
          <a:p>
            <a:pPr marL="0" indent="0">
              <a:buNone/>
            </a:pPr>
            <a:r>
              <a:rPr lang="en-US" sz="2400" dirty="0" smtClean="0"/>
              <a:t>https</a:t>
            </a:r>
            <a:r>
              <a:rPr lang="en-US" sz="2400" dirty="0"/>
              <a:t>://home.treasury.gov/system/files/136/PPP-Second-Draw-Borrower-Application-Form.pdf</a:t>
            </a:r>
          </a:p>
          <a:p>
            <a:r>
              <a:rPr lang="en-US" sz="2400" dirty="0" smtClean="0"/>
              <a:t>Work with your accountant to determine eligibility with respect to gross receipts.  </a:t>
            </a:r>
          </a:p>
          <a:p>
            <a:r>
              <a:rPr lang="en-US" sz="2400" dirty="0" smtClean="0"/>
              <a:t>If you have questions or concerns with respect to eligibility or affiliation issues, work with your attorney to ensure that you can make the required certification in good faith.  </a:t>
            </a:r>
          </a:p>
          <a:p>
            <a:r>
              <a:rPr lang="en-US" sz="2400" dirty="0" smtClean="0"/>
              <a:t>For loans in excess of $150,000, borrowers will need to submit documentation evidencing a qualifying reduction in revenue. </a:t>
            </a:r>
            <a:r>
              <a:rPr lang="en-US" sz="2400" dirty="0"/>
              <a:t> </a:t>
            </a:r>
            <a:r>
              <a:rPr lang="en-US" sz="2400" dirty="0" smtClean="0"/>
              <a:t>For smaller loans, that documentation will be required prior to forgiveness. </a:t>
            </a:r>
            <a:r>
              <a:rPr lang="en-US" sz="2400" dirty="0" smtClean="0"/>
              <a:t>  </a:t>
            </a:r>
            <a:endParaRPr lang="en-US" sz="2000" dirty="0"/>
          </a:p>
        </p:txBody>
      </p:sp>
      <p:sp>
        <p:nvSpPr>
          <p:cNvPr id="4" name="Slide Number Placeholder 3"/>
          <p:cNvSpPr>
            <a:spLocks noGrp="1"/>
          </p:cNvSpPr>
          <p:nvPr>
            <p:ph type="sldNum" sz="quarter" idx="12"/>
          </p:nvPr>
        </p:nvSpPr>
        <p:spPr/>
        <p:txBody>
          <a:bodyPr/>
          <a:lstStyle/>
          <a:p>
            <a:fld id="{6B197D27-6C10-4D9B-83B5-1034CC3301D5}" type="slidenum">
              <a:rPr lang="en-US" smtClean="0"/>
              <a:t>15</a:t>
            </a:fld>
            <a:endParaRPr lang="en-US" dirty="0"/>
          </a:p>
        </p:txBody>
      </p:sp>
    </p:spTree>
    <p:extLst>
      <p:ext uri="{BB962C8B-B14F-4D97-AF65-F5344CB8AC3E}">
        <p14:creationId xmlns:p14="http://schemas.microsoft.com/office/powerpoint/2010/main" val="3027202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6812" y="1447800"/>
            <a:ext cx="9464040" cy="4352544"/>
          </a:xfrm>
        </p:spPr>
        <p:txBody>
          <a:bodyPr>
            <a:normAutofit/>
          </a:bodyPr>
          <a:lstStyle/>
          <a:p>
            <a:pPr marL="0" indent="0">
              <a:buNone/>
            </a:pPr>
            <a:r>
              <a:rPr lang="en-US" sz="1200" dirty="0"/>
              <a:t> </a:t>
            </a:r>
          </a:p>
          <a:p>
            <a:pPr marL="0" indent="0">
              <a:lnSpc>
                <a:spcPct val="100000"/>
              </a:lnSpc>
              <a:spcBef>
                <a:spcPts val="0"/>
              </a:spcBef>
              <a:buNone/>
            </a:pPr>
            <a:r>
              <a:rPr lang="en-US" dirty="0" smtClean="0"/>
              <a:t>The </a:t>
            </a:r>
            <a:r>
              <a:rPr lang="en-US" dirty="0"/>
              <a:t>information provided in this presentation does not, and is not intended to, constitute legal advice; instead, all information, content, and materials provided are for general informational purposes </a:t>
            </a:r>
            <a:r>
              <a:rPr lang="en-US" dirty="0" smtClean="0"/>
              <a:t>only.</a:t>
            </a:r>
            <a:r>
              <a:rPr lang="en-US" dirty="0"/>
              <a:t> </a:t>
            </a:r>
            <a:r>
              <a:rPr lang="en-US" dirty="0" smtClean="0"/>
              <a:t>Attendees </a:t>
            </a:r>
            <a:r>
              <a:rPr lang="en-US" dirty="0"/>
              <a:t>should contact their attorney to obtain advice with respect to any particular legal </a:t>
            </a:r>
            <a:r>
              <a:rPr lang="en-US" dirty="0" smtClean="0"/>
              <a:t>matter.</a:t>
            </a:r>
            <a:r>
              <a:rPr lang="en-US" dirty="0"/>
              <a:t> </a:t>
            </a:r>
            <a:r>
              <a:rPr lang="en-US" dirty="0" smtClean="0"/>
              <a:t>No </a:t>
            </a:r>
            <a:r>
              <a:rPr lang="en-US" dirty="0"/>
              <a:t>attendee should act or refrain from acting on the basis of information provided in this presentation without first seeking legal advice from their (or their company’s) counsel.  </a:t>
            </a:r>
          </a:p>
          <a:p>
            <a:endParaRPr lang="en-US" sz="1200" dirty="0"/>
          </a:p>
        </p:txBody>
      </p:sp>
      <p:sp>
        <p:nvSpPr>
          <p:cNvPr id="4" name="Title 1"/>
          <p:cNvSpPr>
            <a:spLocks noGrp="1"/>
          </p:cNvSpPr>
          <p:nvPr>
            <p:ph type="title"/>
          </p:nvPr>
        </p:nvSpPr>
        <p:spPr>
          <a:xfrm>
            <a:off x="2436812" y="304800"/>
            <a:ext cx="9464040" cy="1325880"/>
          </a:xfrm>
        </p:spPr>
        <p:txBody>
          <a:bodyPr/>
          <a:lstStyle/>
          <a:p>
            <a:r>
              <a:rPr lang="en-US" dirty="0"/>
              <a:t>Important Disclaimer:</a:t>
            </a:r>
          </a:p>
        </p:txBody>
      </p:sp>
      <p:sp>
        <p:nvSpPr>
          <p:cNvPr id="2" name="Slide Number Placeholder 1"/>
          <p:cNvSpPr>
            <a:spLocks noGrp="1"/>
          </p:cNvSpPr>
          <p:nvPr>
            <p:ph type="sldNum" sz="quarter" idx="12"/>
          </p:nvPr>
        </p:nvSpPr>
        <p:spPr/>
        <p:txBody>
          <a:bodyPr/>
          <a:lstStyle/>
          <a:p>
            <a:fld id="{6B197D27-6C10-4D9B-83B5-1034CC3301D5}" type="slidenum">
              <a:rPr lang="en-US" smtClean="0"/>
              <a:t>16</a:t>
            </a:fld>
            <a:endParaRPr lang="en-US" dirty="0"/>
          </a:p>
        </p:txBody>
      </p:sp>
    </p:spTree>
    <p:extLst>
      <p:ext uri="{BB962C8B-B14F-4D97-AF65-F5344CB8AC3E}">
        <p14:creationId xmlns:p14="http://schemas.microsoft.com/office/powerpoint/2010/main" val="42110448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4000" dirty="0" smtClean="0">
              <a:solidFill>
                <a:schemeClr val="accent6">
                  <a:lumMod val="75000"/>
                </a:schemeClr>
              </a:solidFill>
            </a:endParaRPr>
          </a:p>
          <a:p>
            <a:pPr marL="0" indent="0" algn="ctr">
              <a:buNone/>
            </a:pPr>
            <a:endParaRPr lang="en-US" sz="4000" dirty="0">
              <a:solidFill>
                <a:schemeClr val="accent6">
                  <a:lumMod val="75000"/>
                </a:schemeClr>
              </a:solidFill>
            </a:endParaRPr>
          </a:p>
          <a:p>
            <a:pPr marL="0" indent="0" algn="ctr">
              <a:buNone/>
            </a:pPr>
            <a:r>
              <a:rPr lang="en-US" sz="4000" b="1" dirty="0" smtClean="0">
                <a:solidFill>
                  <a:schemeClr val="accent6">
                    <a:lumMod val="75000"/>
                  </a:schemeClr>
                </a:solidFill>
              </a:rPr>
              <a:t>Questions?</a:t>
            </a:r>
          </a:p>
          <a:p>
            <a:pPr marL="0" indent="0" algn="ctr">
              <a:buNone/>
            </a:pPr>
            <a:endParaRPr lang="en-US" sz="4000" dirty="0">
              <a:solidFill>
                <a:schemeClr val="accent6">
                  <a:lumMod val="75000"/>
                </a:schemeClr>
              </a:solidFill>
            </a:endParaRPr>
          </a:p>
        </p:txBody>
      </p:sp>
      <p:sp>
        <p:nvSpPr>
          <p:cNvPr id="4" name="Slide Number Placeholder 3"/>
          <p:cNvSpPr>
            <a:spLocks noGrp="1"/>
          </p:cNvSpPr>
          <p:nvPr>
            <p:ph type="sldNum" sz="quarter" idx="12"/>
          </p:nvPr>
        </p:nvSpPr>
        <p:spPr/>
        <p:txBody>
          <a:bodyPr/>
          <a:lstStyle/>
          <a:p>
            <a:fld id="{6B197D27-6C10-4D9B-83B5-1034CC3301D5}" type="slidenum">
              <a:rPr lang="en-US" smtClean="0"/>
              <a:t>17</a:t>
            </a:fld>
            <a:endParaRPr lang="en-US" dirty="0"/>
          </a:p>
        </p:txBody>
      </p:sp>
    </p:spTree>
    <p:extLst>
      <p:ext uri="{BB962C8B-B14F-4D97-AF65-F5344CB8AC3E}">
        <p14:creationId xmlns:p14="http://schemas.microsoft.com/office/powerpoint/2010/main" val="2251557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EAA – Expanded Eligibility </a:t>
            </a:r>
            <a:endParaRPr lang="en-US" dirty="0"/>
          </a:p>
        </p:txBody>
      </p:sp>
      <p:sp>
        <p:nvSpPr>
          <p:cNvPr id="3" name="Content Placeholder 2"/>
          <p:cNvSpPr>
            <a:spLocks noGrp="1"/>
          </p:cNvSpPr>
          <p:nvPr>
            <p:ph idx="1"/>
          </p:nvPr>
        </p:nvSpPr>
        <p:spPr>
          <a:xfrm>
            <a:off x="2423160" y="1524000"/>
            <a:ext cx="9464040" cy="4577554"/>
          </a:xfrm>
        </p:spPr>
        <p:txBody>
          <a:bodyPr>
            <a:normAutofit/>
          </a:bodyPr>
          <a:lstStyle/>
          <a:p>
            <a:r>
              <a:rPr lang="en-US" sz="2000" dirty="0" smtClean="0"/>
              <a:t>EAA generally </a:t>
            </a:r>
            <a:r>
              <a:rPr lang="en-US" sz="2000" dirty="0" smtClean="0"/>
              <a:t>expanded eligibility for PPP loans beyond the initial PPP rules to include:</a:t>
            </a:r>
          </a:p>
          <a:p>
            <a:pPr lvl="1"/>
            <a:r>
              <a:rPr lang="en-US" sz="1600" dirty="0"/>
              <a:t>H</a:t>
            </a:r>
            <a:r>
              <a:rPr lang="en-US" sz="1600" dirty="0" smtClean="0"/>
              <a:t>ousing cooperatives with less than 300 employees</a:t>
            </a:r>
          </a:p>
          <a:p>
            <a:pPr lvl="1"/>
            <a:r>
              <a:rPr lang="en-US" sz="1600" dirty="0" smtClean="0"/>
              <a:t>Eligible </a:t>
            </a:r>
            <a:r>
              <a:rPr lang="en-US" sz="1600" dirty="0"/>
              <a:t>501(c)(6) </a:t>
            </a:r>
            <a:r>
              <a:rPr lang="en-US" sz="1600" dirty="0" smtClean="0"/>
              <a:t>organizations with less than 300 employees</a:t>
            </a:r>
            <a:endParaRPr lang="en-US" sz="1600" dirty="0"/>
          </a:p>
          <a:p>
            <a:pPr lvl="1"/>
            <a:r>
              <a:rPr lang="en-US" sz="1600" dirty="0" smtClean="0"/>
              <a:t>Eligible destination marketing organizations with less than 300 employees</a:t>
            </a:r>
            <a:endParaRPr lang="en-US" sz="1600" dirty="0"/>
          </a:p>
          <a:p>
            <a:pPr lvl="1"/>
            <a:r>
              <a:rPr lang="en-US" sz="1600" dirty="0" smtClean="0"/>
              <a:t>Nonprofit news organization (public broadcasting entities) with less than 500 employees </a:t>
            </a:r>
            <a:endParaRPr lang="en-US" sz="2000" dirty="0"/>
          </a:p>
          <a:p>
            <a:r>
              <a:rPr lang="en-US" sz="2000" dirty="0" smtClean="0"/>
              <a:t>501(c)(6) and destination marketing organizations are </a:t>
            </a:r>
            <a:r>
              <a:rPr lang="en-US" sz="2000" dirty="0"/>
              <a:t>still </a:t>
            </a:r>
            <a:r>
              <a:rPr lang="en-US" sz="2000" dirty="0" smtClean="0"/>
              <a:t>ineligible if: 1. they receive more than 15% of receipts from lobbying activities; 1. their lobbying </a:t>
            </a:r>
            <a:r>
              <a:rPr lang="en-US" sz="2000" dirty="0"/>
              <a:t>activities </a:t>
            </a:r>
            <a:r>
              <a:rPr lang="en-US" sz="2000" dirty="0" smtClean="0"/>
              <a:t>comprise </a:t>
            </a:r>
            <a:r>
              <a:rPr lang="en-US" sz="2000" dirty="0"/>
              <a:t>more than </a:t>
            </a:r>
            <a:r>
              <a:rPr lang="en-US" sz="2000" dirty="0" smtClean="0"/>
              <a:t>15% of total activities; and 3. </a:t>
            </a:r>
            <a:r>
              <a:rPr lang="en-US" sz="2000" dirty="0"/>
              <a:t>the cost of </a:t>
            </a:r>
            <a:r>
              <a:rPr lang="en-US" sz="2000" dirty="0" smtClean="0"/>
              <a:t>their </a:t>
            </a:r>
            <a:r>
              <a:rPr lang="en-US" sz="2000" dirty="0"/>
              <a:t>lobbying activities </a:t>
            </a:r>
            <a:r>
              <a:rPr lang="en-US" sz="2000" dirty="0" smtClean="0"/>
              <a:t>exceed </a:t>
            </a:r>
            <a:r>
              <a:rPr lang="en-US" sz="2000" dirty="0"/>
              <a:t>$1 million during its most recent tax year ending prior to Feb. 15, </a:t>
            </a:r>
            <a:r>
              <a:rPr lang="en-US" sz="2000" dirty="0" smtClean="0"/>
              <a:t>2020.</a:t>
            </a:r>
          </a:p>
          <a:p>
            <a:r>
              <a:rPr lang="en-US" sz="2000" dirty="0" smtClean="0"/>
              <a:t>All the previous SBA affiliation rules still apply when determining employer size.</a:t>
            </a:r>
          </a:p>
        </p:txBody>
      </p:sp>
      <p:sp>
        <p:nvSpPr>
          <p:cNvPr id="4" name="Slide Number Placeholder 3"/>
          <p:cNvSpPr>
            <a:spLocks noGrp="1"/>
          </p:cNvSpPr>
          <p:nvPr>
            <p:ph type="sldNum" sz="quarter" idx="12"/>
          </p:nvPr>
        </p:nvSpPr>
        <p:spPr/>
        <p:txBody>
          <a:bodyPr/>
          <a:lstStyle/>
          <a:p>
            <a:fld id="{6B197D27-6C10-4D9B-83B5-1034CC3301D5}" type="slidenum">
              <a:rPr lang="en-US" smtClean="0"/>
              <a:t>2</a:t>
            </a:fld>
            <a:endParaRPr lang="en-US" dirty="0"/>
          </a:p>
        </p:txBody>
      </p:sp>
    </p:spTree>
    <p:extLst>
      <p:ext uri="{BB962C8B-B14F-4D97-AF65-F5344CB8AC3E}">
        <p14:creationId xmlns:p14="http://schemas.microsoft.com/office/powerpoint/2010/main" val="2219502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3012" y="304800"/>
            <a:ext cx="9387840" cy="1219200"/>
          </a:xfrm>
        </p:spPr>
        <p:txBody>
          <a:bodyPr/>
          <a:lstStyle/>
          <a:p>
            <a:r>
              <a:rPr lang="en-US" dirty="0" smtClean="0"/>
              <a:t>EAA – Expanded Eligible Uses of Loan </a:t>
            </a:r>
            <a:endParaRPr lang="en-US" dirty="0"/>
          </a:p>
        </p:txBody>
      </p:sp>
      <p:sp>
        <p:nvSpPr>
          <p:cNvPr id="3" name="Content Placeholder 2"/>
          <p:cNvSpPr>
            <a:spLocks noGrp="1"/>
          </p:cNvSpPr>
          <p:nvPr>
            <p:ph idx="1"/>
          </p:nvPr>
        </p:nvSpPr>
        <p:spPr>
          <a:xfrm>
            <a:off x="2423160" y="1524000"/>
            <a:ext cx="9464040" cy="4577554"/>
          </a:xfrm>
        </p:spPr>
        <p:txBody>
          <a:bodyPr>
            <a:normAutofit/>
          </a:bodyPr>
          <a:lstStyle/>
          <a:p>
            <a:r>
              <a:rPr lang="en-US" sz="2000" dirty="0" smtClean="0"/>
              <a:t>Previously, PPP Loans could be used for payroll costs, costs related to continuation of employee benefits, mortgage interest payments, rent payments, utility payments, interest payments on any other debt incurred prior to 2/15/20, and refinancing EIDL loans issued between 1/31/20 and 4/3/20.  </a:t>
            </a:r>
          </a:p>
          <a:p>
            <a:r>
              <a:rPr lang="en-US" sz="2000" dirty="0" smtClean="0"/>
              <a:t>EAA added four (4) new allowable uses of PPP loan proceeds:</a:t>
            </a:r>
          </a:p>
          <a:p>
            <a:pPr lvl="1"/>
            <a:r>
              <a:rPr lang="en-US" sz="1600" dirty="0" smtClean="0"/>
              <a:t>Covered operational </a:t>
            </a:r>
            <a:r>
              <a:rPr lang="en-US" sz="1600" dirty="0"/>
              <a:t>e</a:t>
            </a:r>
            <a:r>
              <a:rPr lang="en-US" sz="1600" dirty="0" smtClean="0"/>
              <a:t>xpenses</a:t>
            </a:r>
          </a:p>
          <a:p>
            <a:pPr lvl="1"/>
            <a:r>
              <a:rPr lang="en-US" sz="1600" dirty="0" smtClean="0"/>
              <a:t>Covered property damage costs </a:t>
            </a:r>
          </a:p>
          <a:p>
            <a:pPr lvl="1"/>
            <a:r>
              <a:rPr lang="en-US" sz="1600" dirty="0" smtClean="0"/>
              <a:t>Covered supplier costs</a:t>
            </a:r>
          </a:p>
          <a:p>
            <a:pPr lvl="1"/>
            <a:r>
              <a:rPr lang="en-US" sz="1600" dirty="0" smtClean="0"/>
              <a:t>Covered worker protection costs</a:t>
            </a:r>
          </a:p>
        </p:txBody>
      </p:sp>
      <p:sp>
        <p:nvSpPr>
          <p:cNvPr id="4" name="Slide Number Placeholder 3"/>
          <p:cNvSpPr>
            <a:spLocks noGrp="1"/>
          </p:cNvSpPr>
          <p:nvPr>
            <p:ph type="sldNum" sz="quarter" idx="12"/>
          </p:nvPr>
        </p:nvSpPr>
        <p:spPr/>
        <p:txBody>
          <a:bodyPr/>
          <a:lstStyle/>
          <a:p>
            <a:fld id="{6B197D27-6C10-4D9B-83B5-1034CC3301D5}" type="slidenum">
              <a:rPr lang="en-US" smtClean="0"/>
              <a:t>3</a:t>
            </a:fld>
            <a:endParaRPr lang="en-US" dirty="0"/>
          </a:p>
        </p:txBody>
      </p:sp>
    </p:spTree>
    <p:extLst>
      <p:ext uri="{BB962C8B-B14F-4D97-AF65-F5344CB8AC3E}">
        <p14:creationId xmlns:p14="http://schemas.microsoft.com/office/powerpoint/2010/main" val="3053199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3012" y="304800"/>
            <a:ext cx="9387840" cy="1219200"/>
          </a:xfrm>
        </p:spPr>
        <p:txBody>
          <a:bodyPr/>
          <a:lstStyle/>
          <a:p>
            <a:r>
              <a:rPr lang="en-US" dirty="0" smtClean="0"/>
              <a:t>EAA – Expanded Eligible Uses of Loan </a:t>
            </a:r>
            <a:endParaRPr lang="en-US" dirty="0"/>
          </a:p>
        </p:txBody>
      </p:sp>
      <p:sp>
        <p:nvSpPr>
          <p:cNvPr id="3" name="Content Placeholder 2"/>
          <p:cNvSpPr>
            <a:spLocks noGrp="1"/>
          </p:cNvSpPr>
          <p:nvPr>
            <p:ph idx="1"/>
          </p:nvPr>
        </p:nvSpPr>
        <p:spPr>
          <a:xfrm>
            <a:off x="2360612" y="1219200"/>
            <a:ext cx="9526588" cy="4882354"/>
          </a:xfrm>
        </p:spPr>
        <p:txBody>
          <a:bodyPr>
            <a:normAutofit/>
          </a:bodyPr>
          <a:lstStyle/>
          <a:p>
            <a:r>
              <a:rPr lang="en-US" sz="2000" dirty="0" smtClean="0"/>
              <a:t>“Covered operational expenses” is defined as payments </a:t>
            </a:r>
            <a:r>
              <a:rPr lang="en-US" sz="2000" dirty="0"/>
              <a:t>for any business software </a:t>
            </a:r>
            <a:r>
              <a:rPr lang="en-US" sz="2000" dirty="0" smtClean="0"/>
              <a:t>or  cloud </a:t>
            </a:r>
            <a:r>
              <a:rPr lang="en-US" sz="2000" dirty="0"/>
              <a:t>computing service that </a:t>
            </a:r>
            <a:r>
              <a:rPr lang="en-US" sz="2000" dirty="0" smtClean="0"/>
              <a:t>facilitates business </a:t>
            </a:r>
            <a:r>
              <a:rPr lang="en-US" sz="2000" dirty="0"/>
              <a:t>operations, product or </a:t>
            </a:r>
            <a:r>
              <a:rPr lang="en-US" sz="2000" dirty="0" smtClean="0"/>
              <a:t>service delivery</a:t>
            </a:r>
            <a:r>
              <a:rPr lang="en-US" sz="2000" dirty="0"/>
              <a:t>, the processing, payment, </a:t>
            </a:r>
            <a:r>
              <a:rPr lang="en-US" sz="2000" dirty="0" smtClean="0"/>
              <a:t>or tracking </a:t>
            </a:r>
            <a:r>
              <a:rPr lang="en-US" sz="2000" dirty="0"/>
              <a:t>of payroll expenses, </a:t>
            </a:r>
            <a:r>
              <a:rPr lang="en-US" sz="2000" dirty="0" smtClean="0"/>
              <a:t>human resources</a:t>
            </a:r>
            <a:r>
              <a:rPr lang="en-US" sz="2000" dirty="0"/>
              <a:t>, sales and billing functions, or accounting or tracking of supplies</a:t>
            </a:r>
            <a:r>
              <a:rPr lang="en-US" sz="2000" dirty="0" smtClean="0"/>
              <a:t>, inventory</a:t>
            </a:r>
            <a:r>
              <a:rPr lang="en-US" sz="2000" dirty="0"/>
              <a:t>, records and </a:t>
            </a:r>
            <a:r>
              <a:rPr lang="en-US" sz="2000" dirty="0" smtClean="0"/>
              <a:t>expenses.</a:t>
            </a:r>
          </a:p>
          <a:p>
            <a:r>
              <a:rPr lang="en-US" sz="2000" dirty="0" smtClean="0"/>
              <a:t>“Covered property damage costs” </a:t>
            </a:r>
            <a:r>
              <a:rPr lang="en-US" sz="2000" dirty="0"/>
              <a:t>is defined as </a:t>
            </a:r>
            <a:r>
              <a:rPr lang="en-US" sz="2000" dirty="0" smtClean="0"/>
              <a:t>costs </a:t>
            </a:r>
            <a:r>
              <a:rPr lang="en-US" sz="2000" dirty="0"/>
              <a:t>related to property damage </a:t>
            </a:r>
            <a:r>
              <a:rPr lang="en-US" sz="2000" dirty="0" smtClean="0"/>
              <a:t>and vandalism </a:t>
            </a:r>
            <a:r>
              <a:rPr lang="en-US" sz="2000" dirty="0"/>
              <a:t>or looting due to </a:t>
            </a:r>
            <a:r>
              <a:rPr lang="en-US" sz="2000" dirty="0" smtClean="0"/>
              <a:t>public disturbances </a:t>
            </a:r>
            <a:r>
              <a:rPr lang="en-US" sz="2000" dirty="0"/>
              <a:t>that occurred during </a:t>
            </a:r>
            <a:r>
              <a:rPr lang="en-US" sz="2000" dirty="0" smtClean="0"/>
              <a:t>2020 that </a:t>
            </a:r>
            <a:r>
              <a:rPr lang="en-US" sz="2000" dirty="0"/>
              <a:t>was not covered by insurance </a:t>
            </a:r>
            <a:r>
              <a:rPr lang="en-US" sz="2000" dirty="0" smtClean="0"/>
              <a:t>or other compensation.</a:t>
            </a:r>
            <a:endParaRPr lang="en-US" sz="2000" dirty="0"/>
          </a:p>
          <a:p>
            <a:r>
              <a:rPr lang="en-US" sz="2000" dirty="0" smtClean="0"/>
              <a:t>“Covered supplier costs” is defined </a:t>
            </a:r>
            <a:r>
              <a:rPr lang="en-US" sz="2000" dirty="0"/>
              <a:t>as expenditures made by a borrower to </a:t>
            </a:r>
            <a:r>
              <a:rPr lang="en-US" sz="2000" dirty="0" smtClean="0"/>
              <a:t>a supplier for goods that:</a:t>
            </a:r>
          </a:p>
          <a:p>
            <a:pPr lvl="1"/>
            <a:r>
              <a:rPr lang="en-US" sz="2000" dirty="0" smtClean="0"/>
              <a:t>Are essential to the operations </a:t>
            </a:r>
            <a:r>
              <a:rPr lang="en-US" sz="2000" dirty="0"/>
              <a:t>of the borrower at the time </a:t>
            </a:r>
            <a:r>
              <a:rPr lang="en-US" sz="2000" dirty="0" smtClean="0"/>
              <a:t>at which </a:t>
            </a:r>
            <a:r>
              <a:rPr lang="en-US" sz="2000" dirty="0"/>
              <a:t>the expenditure is made; and </a:t>
            </a:r>
            <a:endParaRPr lang="en-US" sz="2000" dirty="0" smtClean="0"/>
          </a:p>
          <a:p>
            <a:pPr lvl="1"/>
            <a:r>
              <a:rPr lang="en-US" sz="2000" dirty="0"/>
              <a:t>I</a:t>
            </a:r>
            <a:r>
              <a:rPr lang="en-US" sz="2000" dirty="0" smtClean="0"/>
              <a:t>s </a:t>
            </a:r>
            <a:r>
              <a:rPr lang="en-US" sz="2000" dirty="0"/>
              <a:t>made pursuant to a contract, order, </a:t>
            </a:r>
            <a:r>
              <a:rPr lang="en-US" sz="2000" dirty="0" smtClean="0"/>
              <a:t>or purchase </a:t>
            </a:r>
            <a:r>
              <a:rPr lang="en-US" sz="2000" dirty="0"/>
              <a:t>order—(i) in effect at any </a:t>
            </a:r>
            <a:r>
              <a:rPr lang="en-US" sz="2000" dirty="0" smtClean="0"/>
              <a:t>time before </a:t>
            </a:r>
            <a:r>
              <a:rPr lang="en-US" sz="2000" dirty="0"/>
              <a:t>the covered period </a:t>
            </a:r>
            <a:r>
              <a:rPr lang="en-US" sz="2000" dirty="0" smtClean="0"/>
              <a:t>of the loan; </a:t>
            </a:r>
            <a:r>
              <a:rPr lang="en-US" sz="2000" dirty="0"/>
              <a:t>or (ii</a:t>
            </a:r>
            <a:r>
              <a:rPr lang="en-US" sz="2000" dirty="0" smtClean="0"/>
              <a:t>) with </a:t>
            </a:r>
            <a:r>
              <a:rPr lang="en-US" sz="2000" dirty="0"/>
              <a:t>respect to perishable goods, </a:t>
            </a:r>
            <a:r>
              <a:rPr lang="en-US" sz="2000" dirty="0" smtClean="0"/>
              <a:t>in effect </a:t>
            </a:r>
            <a:r>
              <a:rPr lang="en-US" sz="2000" dirty="0"/>
              <a:t>before or at any time during </a:t>
            </a:r>
            <a:r>
              <a:rPr lang="en-US" sz="2000" dirty="0" smtClean="0"/>
              <a:t>the covered </a:t>
            </a:r>
            <a:r>
              <a:rPr lang="en-US" sz="2000" dirty="0"/>
              <a:t>period </a:t>
            </a:r>
            <a:r>
              <a:rPr lang="en-US" sz="2000" dirty="0" smtClean="0"/>
              <a:t>of the loan.</a:t>
            </a:r>
          </a:p>
        </p:txBody>
      </p:sp>
      <p:sp>
        <p:nvSpPr>
          <p:cNvPr id="4" name="Slide Number Placeholder 3"/>
          <p:cNvSpPr>
            <a:spLocks noGrp="1"/>
          </p:cNvSpPr>
          <p:nvPr>
            <p:ph type="sldNum" sz="quarter" idx="12"/>
          </p:nvPr>
        </p:nvSpPr>
        <p:spPr/>
        <p:txBody>
          <a:bodyPr/>
          <a:lstStyle/>
          <a:p>
            <a:fld id="{6B197D27-6C10-4D9B-83B5-1034CC3301D5}" type="slidenum">
              <a:rPr lang="en-US" smtClean="0"/>
              <a:t>4</a:t>
            </a:fld>
            <a:endParaRPr lang="en-US" dirty="0"/>
          </a:p>
        </p:txBody>
      </p:sp>
    </p:spTree>
    <p:extLst>
      <p:ext uri="{BB962C8B-B14F-4D97-AF65-F5344CB8AC3E}">
        <p14:creationId xmlns:p14="http://schemas.microsoft.com/office/powerpoint/2010/main" val="2539707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3012" y="304800"/>
            <a:ext cx="9387840" cy="1219200"/>
          </a:xfrm>
        </p:spPr>
        <p:txBody>
          <a:bodyPr/>
          <a:lstStyle/>
          <a:p>
            <a:r>
              <a:rPr lang="en-US" dirty="0" smtClean="0"/>
              <a:t>EAA – Expanded Eligible Uses of Loan </a:t>
            </a:r>
            <a:endParaRPr lang="en-US" dirty="0"/>
          </a:p>
        </p:txBody>
      </p:sp>
      <p:sp>
        <p:nvSpPr>
          <p:cNvPr id="3" name="Content Placeholder 2"/>
          <p:cNvSpPr>
            <a:spLocks noGrp="1"/>
          </p:cNvSpPr>
          <p:nvPr>
            <p:ph idx="1"/>
          </p:nvPr>
        </p:nvSpPr>
        <p:spPr>
          <a:xfrm>
            <a:off x="2360612" y="1524000"/>
            <a:ext cx="9526588" cy="4577554"/>
          </a:xfrm>
        </p:spPr>
        <p:txBody>
          <a:bodyPr>
            <a:normAutofit/>
          </a:bodyPr>
          <a:lstStyle/>
          <a:p>
            <a:r>
              <a:rPr lang="en-US" sz="2000" dirty="0" smtClean="0"/>
              <a:t>“Covered worker protection expenditures” </a:t>
            </a:r>
            <a:r>
              <a:rPr lang="en-US" sz="2000" dirty="0"/>
              <a:t>is defined as operating </a:t>
            </a:r>
            <a:r>
              <a:rPr lang="en-US" sz="2000" dirty="0" smtClean="0"/>
              <a:t>or </a:t>
            </a:r>
            <a:r>
              <a:rPr lang="en-US" sz="2000" dirty="0"/>
              <a:t>capital expenditures to facilitate the adaptation of the business activities of an entity to comply with requirements or guidance established or issued by federal, state, or local authorities pertaining to the maintenance of standards for sanitation, social distancing, or any other worker or customer safety requirement related to </a:t>
            </a:r>
            <a:r>
              <a:rPr lang="en-US" sz="2000" dirty="0" smtClean="0"/>
              <a:t>COVID-19.</a:t>
            </a:r>
          </a:p>
          <a:p>
            <a:r>
              <a:rPr lang="en-US" sz="2000" dirty="0" smtClean="0"/>
              <a:t>Examples include: expanding indoor or outdoor footprint of the business, air ventilation or filtration systems, physical barriers, onsite or offsite health screening capabilities, the purchase of personal protective equipment, additional or expansion of a drive through window, and other related expenditures. </a:t>
            </a:r>
          </a:p>
        </p:txBody>
      </p:sp>
      <p:sp>
        <p:nvSpPr>
          <p:cNvPr id="4" name="Slide Number Placeholder 3"/>
          <p:cNvSpPr>
            <a:spLocks noGrp="1"/>
          </p:cNvSpPr>
          <p:nvPr>
            <p:ph type="sldNum" sz="quarter" idx="12"/>
          </p:nvPr>
        </p:nvSpPr>
        <p:spPr/>
        <p:txBody>
          <a:bodyPr/>
          <a:lstStyle/>
          <a:p>
            <a:fld id="{6B197D27-6C10-4D9B-83B5-1034CC3301D5}" type="slidenum">
              <a:rPr lang="en-US" smtClean="0"/>
              <a:t>5</a:t>
            </a:fld>
            <a:endParaRPr lang="en-US" dirty="0"/>
          </a:p>
        </p:txBody>
      </p:sp>
    </p:spTree>
    <p:extLst>
      <p:ext uri="{BB962C8B-B14F-4D97-AF65-F5344CB8AC3E}">
        <p14:creationId xmlns:p14="http://schemas.microsoft.com/office/powerpoint/2010/main" val="191541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EAA- Changes to Forgiveness </a:t>
            </a:r>
            <a:endParaRPr lang="en-US" dirty="0"/>
          </a:p>
        </p:txBody>
      </p:sp>
      <p:sp>
        <p:nvSpPr>
          <p:cNvPr id="3" name="Content Placeholder 2"/>
          <p:cNvSpPr>
            <a:spLocks noGrp="1"/>
          </p:cNvSpPr>
          <p:nvPr>
            <p:ph idx="1"/>
          </p:nvPr>
        </p:nvSpPr>
        <p:spPr>
          <a:xfrm>
            <a:off x="2423160" y="1524000"/>
            <a:ext cx="9464040" cy="4577554"/>
          </a:xfrm>
        </p:spPr>
        <p:txBody>
          <a:bodyPr>
            <a:normAutofit/>
          </a:bodyPr>
          <a:lstStyle/>
          <a:p>
            <a:r>
              <a:rPr lang="en-US" sz="2000" dirty="0" smtClean="0"/>
              <a:t>The “Covered </a:t>
            </a:r>
            <a:r>
              <a:rPr lang="en-US" sz="2000" dirty="0"/>
              <a:t>Period” for forgiveness </a:t>
            </a:r>
            <a:r>
              <a:rPr lang="en-US" sz="2000" dirty="0" smtClean="0"/>
              <a:t>was previously the 24 week period starting on the date the borrower received the loan proceeds (if the borrower received the loan prior to the PPPFA on June 5</a:t>
            </a:r>
            <a:r>
              <a:rPr lang="en-US" sz="2000" baseline="30000" dirty="0" smtClean="0"/>
              <a:t>th</a:t>
            </a:r>
            <a:r>
              <a:rPr lang="en-US" sz="2000" dirty="0" smtClean="0"/>
              <a:t>, they could choose to utilize the original 8 week period or the new 24 week period).  </a:t>
            </a:r>
          </a:p>
          <a:p>
            <a:r>
              <a:rPr lang="en-US" sz="2000" dirty="0" smtClean="0"/>
              <a:t>EAA redefined the covered forgiveness period to add flexibility.  The covered forgiveness period still starts on the day borrowers receive the loan proceeds, but now borrowers can select an end date any where between 8 and 24 weeks after the start of the covered period.  </a:t>
            </a:r>
          </a:p>
          <a:p>
            <a:r>
              <a:rPr lang="en-US" sz="2000" dirty="0" smtClean="0"/>
              <a:t>The four (4) additional allowable expenses are also capable of forgiveness.  However, the requirement that at least 60% of loan proceeds go to payroll costs remains.  </a:t>
            </a:r>
          </a:p>
          <a:p>
            <a:r>
              <a:rPr lang="en-US" sz="2000" dirty="0" smtClean="0"/>
              <a:t>These changes in forgiveness apply to Second Draw PPP Loans and First Draw PPP </a:t>
            </a:r>
            <a:r>
              <a:rPr lang="en-US" sz="2000" dirty="0"/>
              <a:t>Loans </a:t>
            </a:r>
            <a:r>
              <a:rPr lang="en-US" sz="2000" dirty="0" smtClean="0"/>
              <a:t>as long as SBA has not remitted </a:t>
            </a:r>
            <a:r>
              <a:rPr lang="en-US" sz="2000" dirty="0"/>
              <a:t>a loan forgiveness payment to </a:t>
            </a:r>
            <a:r>
              <a:rPr lang="en-US" sz="2000" dirty="0" smtClean="0"/>
              <a:t>the lender for the loan prior to December </a:t>
            </a:r>
            <a:r>
              <a:rPr lang="en-US" sz="2000" dirty="0"/>
              <a:t>27, 2020</a:t>
            </a:r>
            <a:r>
              <a:rPr lang="en-US" sz="2000" dirty="0" smtClean="0"/>
              <a:t> </a:t>
            </a:r>
            <a:endParaRPr lang="en-US" sz="2000" dirty="0" smtClean="0"/>
          </a:p>
        </p:txBody>
      </p:sp>
      <p:sp>
        <p:nvSpPr>
          <p:cNvPr id="4" name="Slide Number Placeholder 3"/>
          <p:cNvSpPr>
            <a:spLocks noGrp="1"/>
          </p:cNvSpPr>
          <p:nvPr>
            <p:ph type="sldNum" sz="quarter" idx="12"/>
          </p:nvPr>
        </p:nvSpPr>
        <p:spPr/>
        <p:txBody>
          <a:bodyPr/>
          <a:lstStyle/>
          <a:p>
            <a:fld id="{6B197D27-6C10-4D9B-83B5-1034CC3301D5}" type="slidenum">
              <a:rPr lang="en-US" smtClean="0"/>
              <a:t>6</a:t>
            </a:fld>
            <a:endParaRPr lang="en-US" dirty="0"/>
          </a:p>
        </p:txBody>
      </p:sp>
    </p:spTree>
    <p:extLst>
      <p:ext uri="{BB962C8B-B14F-4D97-AF65-F5344CB8AC3E}">
        <p14:creationId xmlns:p14="http://schemas.microsoft.com/office/powerpoint/2010/main" val="4080175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Steps for First Draw PPP Loans</a:t>
            </a:r>
            <a:endParaRPr lang="en-US" dirty="0"/>
          </a:p>
        </p:txBody>
      </p:sp>
      <p:sp>
        <p:nvSpPr>
          <p:cNvPr id="3" name="Content Placeholder 2"/>
          <p:cNvSpPr>
            <a:spLocks noGrp="1"/>
          </p:cNvSpPr>
          <p:nvPr>
            <p:ph idx="1"/>
          </p:nvPr>
        </p:nvSpPr>
        <p:spPr>
          <a:xfrm>
            <a:off x="2423160" y="1524000"/>
            <a:ext cx="9464040" cy="4577554"/>
          </a:xfrm>
        </p:spPr>
        <p:txBody>
          <a:bodyPr>
            <a:normAutofit lnSpcReduction="10000"/>
          </a:bodyPr>
          <a:lstStyle/>
          <a:p>
            <a:r>
              <a:rPr lang="en-US" sz="2000" dirty="0" smtClean="0"/>
              <a:t>If your application for forgiveness for your First Draw PPP Loan has already been processed and SBA remitted a loan forgiveness payment to your bank prior to December 27, 2020, then these action steps don’t apply to you.  Your forgiveness will be calculated using the pre-EAA guidelines.    </a:t>
            </a:r>
            <a:endParaRPr lang="en-US" sz="2000" dirty="0"/>
          </a:p>
          <a:p>
            <a:r>
              <a:rPr lang="en-US" sz="2000" dirty="0" smtClean="0"/>
              <a:t>If your forgiveness application is currently being processed, but you will be receiving 100% forgiveness, then you likely will not make any changes.  </a:t>
            </a:r>
          </a:p>
          <a:p>
            <a:r>
              <a:rPr lang="en-US" sz="2000" dirty="0" smtClean="0"/>
              <a:t>If you submitted a forgiveness application that sought less than 100% forgiveness, you should immediately review the new allowable forgivable expenditures and the new allowable covered period to determine whether you can amend your application in order to obtain 100% forgiveness. </a:t>
            </a:r>
          </a:p>
          <a:p>
            <a:r>
              <a:rPr lang="en-US" sz="2000" dirty="0" smtClean="0"/>
              <a:t>As of Monday, SBA/Treasury had not issued an updated forgiveness application that addresses the additional allowed expenses and some banks are unaware that these rules apply to existing First Draw PPP Loans </a:t>
            </a:r>
          </a:p>
          <a:p>
            <a:r>
              <a:rPr lang="en-US" sz="2000" dirty="0"/>
              <a:t>https://home.treasury.gov/system/files/136/Interim-Final-Rule-Paycheck-Protection-Program-as-Amended-by-Economic-Aid-Act.pdf</a:t>
            </a:r>
            <a:endParaRPr lang="en-US" sz="2000" dirty="0" smtClean="0"/>
          </a:p>
        </p:txBody>
      </p:sp>
      <p:sp>
        <p:nvSpPr>
          <p:cNvPr id="4" name="Slide Number Placeholder 3"/>
          <p:cNvSpPr>
            <a:spLocks noGrp="1"/>
          </p:cNvSpPr>
          <p:nvPr>
            <p:ph type="sldNum" sz="quarter" idx="12"/>
          </p:nvPr>
        </p:nvSpPr>
        <p:spPr/>
        <p:txBody>
          <a:bodyPr/>
          <a:lstStyle/>
          <a:p>
            <a:fld id="{6B197D27-6C10-4D9B-83B5-1034CC3301D5}" type="slidenum">
              <a:rPr lang="en-US" smtClean="0"/>
              <a:t>7</a:t>
            </a:fld>
            <a:endParaRPr lang="en-US" dirty="0"/>
          </a:p>
        </p:txBody>
      </p:sp>
    </p:spTree>
    <p:extLst>
      <p:ext uri="{BB962C8B-B14F-4D97-AF65-F5344CB8AC3E}">
        <p14:creationId xmlns:p14="http://schemas.microsoft.com/office/powerpoint/2010/main" val="1965330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Draw PPP Loans - Eligibility</a:t>
            </a:r>
            <a:endParaRPr lang="en-US" dirty="0"/>
          </a:p>
        </p:txBody>
      </p:sp>
      <p:sp>
        <p:nvSpPr>
          <p:cNvPr id="3" name="Content Placeholder 2"/>
          <p:cNvSpPr>
            <a:spLocks noGrp="1"/>
          </p:cNvSpPr>
          <p:nvPr>
            <p:ph idx="1"/>
          </p:nvPr>
        </p:nvSpPr>
        <p:spPr>
          <a:xfrm>
            <a:off x="2423160" y="1524000"/>
            <a:ext cx="9464040" cy="4577554"/>
          </a:xfrm>
        </p:spPr>
        <p:txBody>
          <a:bodyPr>
            <a:normAutofit/>
          </a:bodyPr>
          <a:lstStyle/>
          <a:p>
            <a:pPr marL="0" indent="0">
              <a:buNone/>
            </a:pPr>
            <a:r>
              <a:rPr lang="en-US" sz="2400" dirty="0" smtClean="0"/>
              <a:t>In order to be eligible for a Second Draw PPP Loan, you must:</a:t>
            </a:r>
          </a:p>
          <a:p>
            <a:r>
              <a:rPr lang="en-US" sz="2400" dirty="0" smtClean="0"/>
              <a:t>Be an eligible entity that received a First Draw PPP Loan</a:t>
            </a:r>
          </a:p>
          <a:p>
            <a:r>
              <a:rPr lang="en-US" sz="2400" dirty="0" smtClean="0"/>
              <a:t>Have, together with any affiliates, </a:t>
            </a:r>
            <a:r>
              <a:rPr lang="en-US" sz="2400" dirty="0"/>
              <a:t>300 or fewer </a:t>
            </a:r>
            <a:r>
              <a:rPr lang="en-US" sz="2400" dirty="0" smtClean="0"/>
              <a:t>employees</a:t>
            </a:r>
          </a:p>
          <a:p>
            <a:r>
              <a:rPr lang="en-US" sz="2400" dirty="0" smtClean="0"/>
              <a:t>Have used, or will use, the full amount of the First Draw PPP Loan on eligible expenses on or before the date the Second Draw </a:t>
            </a:r>
            <a:r>
              <a:rPr lang="en-US" sz="2400" dirty="0"/>
              <a:t> </a:t>
            </a:r>
            <a:r>
              <a:rPr lang="en-US" sz="2400" dirty="0" smtClean="0"/>
              <a:t>PPP Loan will be disbursed; and</a:t>
            </a:r>
          </a:p>
          <a:p>
            <a:r>
              <a:rPr lang="en-US" sz="2400" dirty="0" smtClean="0"/>
              <a:t>Have experienced a qualifying revenue reduction in 2020 relative to 2019.    </a:t>
            </a:r>
            <a:endParaRPr lang="en-US" sz="2000" dirty="0"/>
          </a:p>
        </p:txBody>
      </p:sp>
      <p:sp>
        <p:nvSpPr>
          <p:cNvPr id="4" name="Slide Number Placeholder 3"/>
          <p:cNvSpPr>
            <a:spLocks noGrp="1"/>
          </p:cNvSpPr>
          <p:nvPr>
            <p:ph type="sldNum" sz="quarter" idx="12"/>
          </p:nvPr>
        </p:nvSpPr>
        <p:spPr/>
        <p:txBody>
          <a:bodyPr/>
          <a:lstStyle/>
          <a:p>
            <a:fld id="{6B197D27-6C10-4D9B-83B5-1034CC3301D5}" type="slidenum">
              <a:rPr lang="en-US" smtClean="0"/>
              <a:t>8</a:t>
            </a:fld>
            <a:endParaRPr lang="en-US" dirty="0"/>
          </a:p>
        </p:txBody>
      </p:sp>
    </p:spTree>
    <p:extLst>
      <p:ext uri="{BB962C8B-B14F-4D97-AF65-F5344CB8AC3E}">
        <p14:creationId xmlns:p14="http://schemas.microsoft.com/office/powerpoint/2010/main" val="691532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Draw PPP Loans – 300 Employee Size Limit</a:t>
            </a:r>
            <a:endParaRPr lang="en-US" dirty="0"/>
          </a:p>
        </p:txBody>
      </p:sp>
      <p:sp>
        <p:nvSpPr>
          <p:cNvPr id="3" name="Content Placeholder 2"/>
          <p:cNvSpPr>
            <a:spLocks noGrp="1"/>
          </p:cNvSpPr>
          <p:nvPr>
            <p:ph idx="1"/>
          </p:nvPr>
        </p:nvSpPr>
        <p:spPr>
          <a:xfrm>
            <a:off x="2423160" y="1752600"/>
            <a:ext cx="9464040" cy="4348954"/>
          </a:xfrm>
        </p:spPr>
        <p:txBody>
          <a:bodyPr>
            <a:normAutofit/>
          </a:bodyPr>
          <a:lstStyle/>
          <a:p>
            <a:r>
              <a:rPr lang="en-US" sz="2400" dirty="0" smtClean="0"/>
              <a:t>In order to be eligible for a Second Draw PPP Loan, you, along with any affiliates, generally must have 300 </a:t>
            </a:r>
            <a:r>
              <a:rPr lang="en-US" sz="2400" dirty="0"/>
              <a:t>or fewer employees. </a:t>
            </a:r>
            <a:endParaRPr lang="en-US" sz="2400" dirty="0" smtClean="0"/>
          </a:p>
          <a:p>
            <a:r>
              <a:rPr lang="en-US" sz="2400" dirty="0" smtClean="0"/>
              <a:t>Size is generally determined by averaging the total monthly employees (full-time, part-time, per diem, etc.) for the twelve months prior to the date of application.  With the First Draw PPP Loan, employers could choose either the preceding 12 months or the 2019 calendar year.  To date, no such guidance has been issued for Second Draw PPP Loans.  </a:t>
            </a:r>
          </a:p>
          <a:p>
            <a:r>
              <a:rPr lang="en-US" sz="2400" dirty="0" smtClean="0"/>
              <a:t>If </a:t>
            </a:r>
            <a:r>
              <a:rPr lang="en-US" sz="2400" dirty="0"/>
              <a:t>you are an employer in accommodation or food services (NAICS code starting with 72), you may have 300 employees at each of your </a:t>
            </a:r>
            <a:r>
              <a:rPr lang="en-US" sz="2400" dirty="0" smtClean="0"/>
              <a:t>business’ physical </a:t>
            </a:r>
            <a:r>
              <a:rPr lang="en-US" sz="2400" dirty="0"/>
              <a:t>locations</a:t>
            </a:r>
            <a:r>
              <a:rPr lang="en-US" sz="2400" dirty="0" smtClean="0"/>
              <a:t>.     </a:t>
            </a:r>
            <a:endParaRPr lang="en-US" sz="2000" dirty="0"/>
          </a:p>
        </p:txBody>
      </p:sp>
      <p:sp>
        <p:nvSpPr>
          <p:cNvPr id="4" name="Slide Number Placeholder 3"/>
          <p:cNvSpPr>
            <a:spLocks noGrp="1"/>
          </p:cNvSpPr>
          <p:nvPr>
            <p:ph type="sldNum" sz="quarter" idx="12"/>
          </p:nvPr>
        </p:nvSpPr>
        <p:spPr/>
        <p:txBody>
          <a:bodyPr/>
          <a:lstStyle/>
          <a:p>
            <a:fld id="{6B197D27-6C10-4D9B-83B5-1034CC3301D5}" type="slidenum">
              <a:rPr lang="en-US" smtClean="0"/>
              <a:t>9</a:t>
            </a:fld>
            <a:endParaRPr lang="en-US" dirty="0"/>
          </a:p>
        </p:txBody>
      </p:sp>
    </p:spTree>
    <p:extLst>
      <p:ext uri="{BB962C8B-B14F-4D97-AF65-F5344CB8AC3E}">
        <p14:creationId xmlns:p14="http://schemas.microsoft.com/office/powerpoint/2010/main" val="4119856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itlesOfParts>
    <vt:vector size="21" baseType="lpstr">
      <vt:lpstr>Arial</vt:lpstr>
      <vt:lpstr>Calibri</vt:lpstr>
      <vt:lpstr>Wingdings</vt:lpstr>
      <vt:lpstr>Office Theme</vt:lpstr>
      <vt:lpstr>Agenda</vt:lpstr>
      <vt:lpstr>EAA – Expanded Eligibility </vt:lpstr>
      <vt:lpstr>EAA – Expanded Eligible Uses of Loan </vt:lpstr>
      <vt:lpstr>EAA – Expanded Eligible Uses of Loan </vt:lpstr>
      <vt:lpstr>EAA – Expanded Eligible Uses of Loan </vt:lpstr>
      <vt:lpstr>EAA- Changes to Forgiveness </vt:lpstr>
      <vt:lpstr>Action Steps for First Draw PPP Loans</vt:lpstr>
      <vt:lpstr>Second Draw PPP Loans - Eligibility</vt:lpstr>
      <vt:lpstr>Second Draw PPP Loans – 300 Employee Size Limit</vt:lpstr>
      <vt:lpstr>Second Draw PPP Loans – Revenue Reduction Requirement</vt:lpstr>
      <vt:lpstr>Second Draw PPP Loans – Revenue Reduction Requirement</vt:lpstr>
      <vt:lpstr>Second Draw PPP Loans – Revenue Reduction Requirement</vt:lpstr>
      <vt:lpstr>Second Draw – Calculating Loan Amount</vt:lpstr>
      <vt:lpstr>Second Draw – Remember Forgiveness Rules</vt:lpstr>
      <vt:lpstr>Second Draw PPP Loans - Process</vt:lpstr>
      <vt:lpstr>Important Disclaimer:</vt:lpstr>
      <vt:lpstr>Thank you!</vt:lpstr>
    </vt:vector>
  </TitlesOfParts>
  <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